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40" r:id="rId1"/>
  </p:sldMasterIdLst>
  <p:notesMasterIdLst>
    <p:notesMasterId r:id="rId37"/>
  </p:notesMasterIdLst>
  <p:sldIdLst>
    <p:sldId id="256" r:id="rId2"/>
    <p:sldId id="258" r:id="rId3"/>
    <p:sldId id="257" r:id="rId4"/>
    <p:sldId id="259" r:id="rId5"/>
    <p:sldId id="281" r:id="rId6"/>
    <p:sldId id="271" r:id="rId7"/>
    <p:sldId id="273" r:id="rId8"/>
    <p:sldId id="274" r:id="rId9"/>
    <p:sldId id="277" r:id="rId10"/>
    <p:sldId id="305" r:id="rId11"/>
    <p:sldId id="276" r:id="rId12"/>
    <p:sldId id="260" r:id="rId13"/>
    <p:sldId id="279" r:id="rId14"/>
    <p:sldId id="278" r:id="rId15"/>
    <p:sldId id="280" r:id="rId16"/>
    <p:sldId id="261" r:id="rId17"/>
    <p:sldId id="286" r:id="rId18"/>
    <p:sldId id="288" r:id="rId19"/>
    <p:sldId id="291" r:id="rId20"/>
    <p:sldId id="301" r:id="rId21"/>
    <p:sldId id="289" r:id="rId22"/>
    <p:sldId id="302" r:id="rId23"/>
    <p:sldId id="303" r:id="rId24"/>
    <p:sldId id="306" r:id="rId25"/>
    <p:sldId id="294" r:id="rId26"/>
    <p:sldId id="293" r:id="rId27"/>
    <p:sldId id="295" r:id="rId28"/>
    <p:sldId id="266" r:id="rId29"/>
    <p:sldId id="269" r:id="rId30"/>
    <p:sldId id="298" r:id="rId31"/>
    <p:sldId id="299" r:id="rId32"/>
    <p:sldId id="300" r:id="rId33"/>
    <p:sldId id="307" r:id="rId34"/>
    <p:sldId id="308" r:id="rId35"/>
    <p:sldId id="309" r:id="rId3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7" d="100"/>
          <a:sy n="67" d="100"/>
        </p:scale>
        <p:origin x="-1170"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D8705A6-5D96-41E4-B652-1F137CEF6C3D}" type="datetimeFigureOut">
              <a:rPr lang="en-US" smtClean="0"/>
              <a:pPr/>
              <a:t>6/7/2010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7A1D65C-080D-4144-82C2-1E2AFDD9B592}"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7A1D65C-080D-4144-82C2-1E2AFDD9B592}" type="slidenum">
              <a:rPr lang="en-US" smtClean="0"/>
              <a:pPr/>
              <a:t>6</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7A1D65C-080D-4144-82C2-1E2AFDD9B592}" type="slidenum">
              <a:rPr lang="en-US" smtClean="0"/>
              <a:pPr/>
              <a:t>19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66CF6034-9CF5-41AF-960B-5FDB0084EA4C}" type="datetimeFigureOut">
              <a:rPr lang="en-US" smtClean="0"/>
              <a:pPr/>
              <a:t>6/7/2010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a:lstStyle/>
          <a:p>
            <a:fld id="{780FD850-6807-4C6A-BFC3-42DD284A1BBB}" type="slidenum">
              <a:rPr lang="en-US" smtClean="0"/>
              <a:pPr/>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6CF6034-9CF5-41AF-960B-5FDB0084EA4C}" type="datetimeFigureOut">
              <a:rPr lang="en-US" smtClean="0"/>
              <a:pPr/>
              <a:t>6/7/2010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0FD850-6807-4C6A-BFC3-42DD284A1BB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6CF6034-9CF5-41AF-960B-5FDB0084EA4C}" type="datetimeFigureOut">
              <a:rPr lang="en-US" smtClean="0"/>
              <a:pPr/>
              <a:t>6/7/2010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0FD850-6807-4C6A-BFC3-42DD284A1BB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6CF6034-9CF5-41AF-960B-5FDB0084EA4C}" type="datetimeFigureOut">
              <a:rPr lang="en-US" smtClean="0"/>
              <a:pPr/>
              <a:t>6/7/2010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0FD850-6807-4C6A-BFC3-42DD284A1BB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66CF6034-9CF5-41AF-960B-5FDB0084EA4C}" type="datetimeFigureOut">
              <a:rPr lang="en-US" smtClean="0"/>
              <a:pPr/>
              <a:t>6/7/2010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24800" y="6416675"/>
            <a:ext cx="762000" cy="365125"/>
          </a:xfrm>
        </p:spPr>
        <p:txBody>
          <a:bodyPr/>
          <a:lstStyle/>
          <a:p>
            <a:fld id="{780FD850-6807-4C6A-BFC3-42DD284A1BB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6CF6034-9CF5-41AF-960B-5FDB0084EA4C}" type="datetimeFigureOut">
              <a:rPr lang="en-US" smtClean="0"/>
              <a:pPr/>
              <a:t>6/7/2010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0FD850-6807-4C6A-BFC3-42DD284A1BB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66CF6034-9CF5-41AF-960B-5FDB0084EA4C}" type="datetimeFigureOut">
              <a:rPr lang="en-US" smtClean="0"/>
              <a:pPr/>
              <a:t>6/7/2010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80FD850-6807-4C6A-BFC3-42DD284A1BB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66CF6034-9CF5-41AF-960B-5FDB0084EA4C}" type="datetimeFigureOut">
              <a:rPr lang="en-US" smtClean="0"/>
              <a:pPr/>
              <a:t>6/7/2010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80FD850-6807-4C6A-BFC3-42DD284A1BB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6CF6034-9CF5-41AF-960B-5FDB0084EA4C}" type="datetimeFigureOut">
              <a:rPr lang="en-US" smtClean="0"/>
              <a:pPr/>
              <a:t>6/7/2010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80FD850-6807-4C6A-BFC3-42DD284A1BB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6CF6034-9CF5-41AF-960B-5FDB0084EA4C}" type="datetimeFigureOut">
              <a:rPr lang="en-US" smtClean="0"/>
              <a:pPr/>
              <a:t>6/7/2010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0FD850-6807-4C6A-BFC3-42DD284A1BB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66CF6034-9CF5-41AF-960B-5FDB0084EA4C}" type="datetimeFigureOut">
              <a:rPr lang="en-US" smtClean="0"/>
              <a:pPr/>
              <a:t>6/7/2010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0FD850-6807-4C6A-BFC3-42DD284A1BB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66CF6034-9CF5-41AF-960B-5FDB0084EA4C}" type="datetimeFigureOut">
              <a:rPr lang="en-US" smtClean="0"/>
              <a:pPr/>
              <a:t>6/7/2010</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780FD850-6807-4C6A-BFC3-42DD284A1BBB}"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4141" r:id="rId1"/>
    <p:sldLayoutId id="2147484142" r:id="rId2"/>
    <p:sldLayoutId id="2147484143" r:id="rId3"/>
    <p:sldLayoutId id="2147484144" r:id="rId4"/>
    <p:sldLayoutId id="2147484145" r:id="rId5"/>
    <p:sldLayoutId id="2147484146" r:id="rId6"/>
    <p:sldLayoutId id="2147484147" r:id="rId7"/>
    <p:sldLayoutId id="2147484148" r:id="rId8"/>
    <p:sldLayoutId id="2147484149" r:id="rId9"/>
    <p:sldLayoutId id="2147484150" r:id="rId10"/>
    <p:sldLayoutId id="214748415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81000" y="838200"/>
            <a:ext cx="8229600" cy="1828800"/>
          </a:xfrm>
        </p:spPr>
        <p:txBody>
          <a:bodyPr>
            <a:normAutofit/>
          </a:bodyPr>
          <a:lstStyle/>
          <a:p>
            <a:r>
              <a:rPr lang="en-US" sz="4000" dirty="0" smtClean="0">
                <a:latin typeface="Times New Roman" pitchFamily="18" charset="0"/>
                <a:cs typeface="Times New Roman" pitchFamily="18" charset="0"/>
              </a:rPr>
              <a:t>Working with Homosexual Clients:</a:t>
            </a:r>
            <a:endParaRPr lang="en-US" sz="4000" dirty="0">
              <a:latin typeface="Times New Roman" pitchFamily="18" charset="0"/>
              <a:cs typeface="Times New Roman" pitchFamily="18" charset="0"/>
            </a:endParaRPr>
          </a:p>
        </p:txBody>
      </p:sp>
      <p:sp>
        <p:nvSpPr>
          <p:cNvPr id="3" name="Subtitle 2"/>
          <p:cNvSpPr>
            <a:spLocks noGrp="1"/>
          </p:cNvSpPr>
          <p:nvPr>
            <p:ph type="subTitle" idx="1"/>
          </p:nvPr>
        </p:nvSpPr>
        <p:spPr>
          <a:xfrm>
            <a:off x="1295400" y="2819400"/>
            <a:ext cx="6400800" cy="1752600"/>
          </a:xfrm>
        </p:spPr>
        <p:txBody>
          <a:bodyPr>
            <a:normAutofit/>
          </a:bodyPr>
          <a:lstStyle/>
          <a:p>
            <a:r>
              <a:rPr lang="en-US" sz="3600" dirty="0" smtClean="0">
                <a:latin typeface="Times New Roman" pitchFamily="18" charset="0"/>
                <a:cs typeface="Times New Roman" pitchFamily="18" charset="0"/>
              </a:rPr>
              <a:t>Counselors’ Legal and Ethical Responsibilities</a:t>
            </a:r>
            <a:endParaRPr lang="en-US" sz="3600" dirty="0">
              <a:latin typeface="Times New Roman" pitchFamily="18" charset="0"/>
              <a:cs typeface="Times New Roman" pitchFamily="18" charset="0"/>
            </a:endParaRPr>
          </a:p>
        </p:txBody>
      </p:sp>
      <p:pic>
        <p:nvPicPr>
          <p:cNvPr id="4" name="Picture 3" descr="two chairs picture.jpg"/>
          <p:cNvPicPr>
            <a:picLocks noChangeAspect="1"/>
          </p:cNvPicPr>
          <p:nvPr/>
        </p:nvPicPr>
        <p:blipFill>
          <a:blip r:embed="rId2"/>
          <a:stretch>
            <a:fillRect/>
          </a:stretch>
        </p:blipFill>
        <p:spPr>
          <a:xfrm>
            <a:off x="3505200" y="4572000"/>
            <a:ext cx="2057400" cy="1447800"/>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Professional Dimensions of the </a:t>
            </a:r>
            <a:r>
              <a:rPr lang="en-US" dirty="0" smtClean="0"/>
              <a:t>Problem: Disclosure</a:t>
            </a:r>
            <a:endParaRPr lang="en-US" dirty="0"/>
          </a:p>
        </p:txBody>
      </p:sp>
      <p:sp>
        <p:nvSpPr>
          <p:cNvPr id="3" name="Content Placeholder 2"/>
          <p:cNvSpPr>
            <a:spLocks noGrp="1"/>
          </p:cNvSpPr>
          <p:nvPr>
            <p:ph idx="1"/>
          </p:nvPr>
        </p:nvSpPr>
        <p:spPr/>
        <p:txBody>
          <a:bodyPr>
            <a:normAutofit fontScale="70000" lnSpcReduction="20000"/>
          </a:bodyPr>
          <a:lstStyle/>
          <a:p>
            <a:pPr>
              <a:buNone/>
            </a:pPr>
            <a:r>
              <a:rPr lang="en-US" sz="3400" dirty="0" smtClean="0"/>
              <a:t/>
            </a:r>
            <a:br>
              <a:rPr lang="en-US" sz="3400" dirty="0" smtClean="0"/>
            </a:br>
            <a:r>
              <a:rPr lang="en-US" sz="3400" dirty="0" smtClean="0"/>
              <a:t>(1) Advertising</a:t>
            </a:r>
            <a:br>
              <a:rPr lang="en-US" sz="3400" dirty="0" smtClean="0"/>
            </a:br>
            <a:endParaRPr lang="en-US" sz="1600" dirty="0" smtClean="0"/>
          </a:p>
          <a:p>
            <a:pPr>
              <a:buNone/>
            </a:pPr>
            <a:r>
              <a:rPr lang="en-US" sz="3400" dirty="0" smtClean="0"/>
              <a:t>	</a:t>
            </a:r>
            <a:r>
              <a:rPr lang="en-US" sz="3400" dirty="0" smtClean="0"/>
              <a:t>Counselors </a:t>
            </a:r>
            <a:r>
              <a:rPr lang="en-US" sz="3400" dirty="0" smtClean="0"/>
              <a:t>should “advertise [their] values to potential consumers of counseling services” (Corey </a:t>
            </a:r>
            <a:r>
              <a:rPr lang="en-US" sz="3400" i="1" dirty="0" smtClean="0"/>
              <a:t>et al</a:t>
            </a:r>
            <a:r>
              <a:rPr lang="en-US" sz="3400" dirty="0" smtClean="0"/>
              <a:t>, p. 140).</a:t>
            </a:r>
            <a:br>
              <a:rPr lang="en-US" sz="3400" dirty="0" smtClean="0"/>
            </a:br>
            <a:r>
              <a:rPr lang="en-US" sz="1600" dirty="0" smtClean="0"/>
              <a:t/>
            </a:r>
            <a:br>
              <a:rPr lang="en-US" sz="1600" dirty="0" smtClean="0"/>
            </a:br>
            <a:r>
              <a:rPr lang="en-US" sz="3400" dirty="0" smtClean="0"/>
              <a:t/>
            </a:r>
            <a:br>
              <a:rPr lang="en-US" sz="3400" dirty="0" smtClean="0"/>
            </a:br>
            <a:r>
              <a:rPr lang="en-US" sz="3400" dirty="0" smtClean="0"/>
              <a:t>(2) Informed Consent</a:t>
            </a:r>
            <a:br>
              <a:rPr lang="en-US" sz="3400" dirty="0" smtClean="0"/>
            </a:br>
            <a:endParaRPr lang="en-US" sz="1600" dirty="0" smtClean="0"/>
          </a:p>
          <a:p>
            <a:pPr>
              <a:buNone/>
            </a:pPr>
            <a:r>
              <a:rPr lang="en-US" sz="3400" dirty="0" smtClean="0"/>
              <a:t>	</a:t>
            </a:r>
            <a:r>
              <a:rPr lang="en-US" sz="3400" dirty="0" smtClean="0"/>
              <a:t>Further</a:t>
            </a:r>
            <a:r>
              <a:rPr lang="en-US" sz="3400" dirty="0" smtClean="0"/>
              <a:t>, Hermann and </a:t>
            </a:r>
            <a:r>
              <a:rPr lang="en-US" sz="3400" dirty="0" err="1" smtClean="0"/>
              <a:t>Herlihy</a:t>
            </a:r>
            <a:r>
              <a:rPr lang="en-US" sz="3400" dirty="0" smtClean="0"/>
              <a:t> (2006) state that counselors “have an ethical duty to avoid harm to clients by ensuring that counselors’ informed consent procedures provide potential clients with adequate information about counselors’ values” (Corey </a:t>
            </a:r>
            <a:r>
              <a:rPr lang="en-US" sz="3400" i="1" dirty="0" smtClean="0"/>
              <a:t>et al</a:t>
            </a:r>
            <a:r>
              <a:rPr lang="en-US" sz="3400" dirty="0" smtClean="0"/>
              <a:t>, p. 140).</a:t>
            </a:r>
            <a:br>
              <a:rPr lang="en-US" sz="3400" dirty="0" smtClean="0"/>
            </a:br>
            <a:r>
              <a:rPr lang="en-US" dirty="0" smtClean="0"/>
              <a:t/>
            </a:r>
            <a:br>
              <a:rPr lang="en-US" dirty="0" smtClean="0"/>
            </a:b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Moral Dimensions</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a:xfrm>
            <a:off x="533400" y="1371600"/>
            <a:ext cx="8229600" cy="4709160"/>
          </a:xfrm>
        </p:spPr>
        <p:txBody>
          <a:bodyPr>
            <a:normAutofit/>
          </a:bodyPr>
          <a:lstStyle/>
          <a:p>
            <a:pPr>
              <a:buNone/>
            </a:pPr>
            <a:r>
              <a:rPr lang="en-US" dirty="0" smtClean="0"/>
              <a:t>	</a:t>
            </a:r>
            <a:r>
              <a:rPr lang="en-US" dirty="0" smtClean="0">
                <a:latin typeface="Times New Roman" pitchFamily="18" charset="0"/>
                <a:cs typeface="Times New Roman" pitchFamily="18" charset="0"/>
              </a:rPr>
              <a:t>"Morality is concerned with perspectives of right and proper conduct and involves an evaluation of actions on the basis of some broader ... religious standard" </a:t>
            </a:r>
          </a:p>
          <a:p>
            <a:pPr marL="0" lvl="7" indent="0">
              <a:buNone/>
            </a:pPr>
            <a:r>
              <a:rPr lang="en-US" dirty="0" smtClean="0">
                <a:latin typeface="Times New Roman" pitchFamily="18" charset="0"/>
                <a:cs typeface="Times New Roman" pitchFamily="18" charset="0"/>
              </a:rPr>
              <a:t>					</a:t>
            </a:r>
            <a:r>
              <a:rPr lang="en-US" dirty="0" smtClean="0">
                <a:solidFill>
                  <a:srgbClr val="FFFF00"/>
                </a:solidFill>
                <a:latin typeface="Times New Roman" pitchFamily="18" charset="0"/>
                <a:cs typeface="Times New Roman" pitchFamily="18" charset="0"/>
              </a:rPr>
              <a:t>(Corey et al page 14)</a:t>
            </a:r>
          </a:p>
          <a:p>
            <a:pPr marL="0" lvl="7" indent="0">
              <a:buNone/>
            </a:pPr>
            <a:endParaRPr lang="en-US" dirty="0" smtClean="0">
              <a:latin typeface="Times New Roman" pitchFamily="18" charset="0"/>
              <a:cs typeface="Times New Roman" pitchFamily="18" charset="0"/>
            </a:endParaRPr>
          </a:p>
          <a:p>
            <a:pPr marL="0" lvl="7" indent="0">
              <a:buNone/>
            </a:pPr>
            <a:endParaRPr lang="en-US" dirty="0" smtClean="0">
              <a:latin typeface="Times New Roman" pitchFamily="18" charset="0"/>
              <a:cs typeface="Times New Roman" pitchFamily="18" charset="0"/>
            </a:endParaRPr>
          </a:p>
          <a:p>
            <a:pPr marL="571500" lvl="7" indent="-57150">
              <a:buNone/>
            </a:pPr>
            <a:r>
              <a:rPr lang="en-US" dirty="0" smtClean="0">
                <a:latin typeface="Times New Roman" pitchFamily="18" charset="0"/>
                <a:cs typeface="Times New Roman" pitchFamily="18" charset="0"/>
              </a:rPr>
              <a:t> </a:t>
            </a:r>
            <a:r>
              <a:rPr lang="en-US" sz="2800" dirty="0" smtClean="0">
                <a:latin typeface="Times New Roman" pitchFamily="18" charset="0"/>
                <a:cs typeface="Times New Roman" pitchFamily="18" charset="0"/>
              </a:rPr>
              <a:t>Mark’s particular religious philosophy and               belief is that homosexuality should not be encouraged.</a:t>
            </a:r>
          </a:p>
          <a:p>
            <a:pPr marL="0" lvl="7" indent="0">
              <a:buNone/>
            </a:pPr>
            <a:r>
              <a:rPr lang="en-US" sz="2800"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	</a:t>
            </a:r>
            <a:r>
              <a:rPr lang="en-US" sz="1800" dirty="0" smtClean="0">
                <a:solidFill>
                  <a:srgbClr val="FFFF00"/>
                </a:solidFill>
                <a:latin typeface="Times New Roman" pitchFamily="18" charset="0"/>
                <a:cs typeface="Times New Roman" pitchFamily="18" charset="0"/>
              </a:rPr>
              <a:t>(MORE HERE??????)	</a:t>
            </a:r>
            <a:r>
              <a:rPr lang="en-US" sz="1800" dirty="0" smtClean="0"/>
              <a:t>	</a:t>
            </a:r>
            <a:endParaRPr lang="en-US" sz="18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8534400" cy="1143000"/>
          </a:xfrm>
        </p:spPr>
        <p:txBody>
          <a:bodyPr>
            <a:normAutofit/>
          </a:bodyPr>
          <a:lstStyle/>
          <a:p>
            <a:r>
              <a:rPr lang="en-US" dirty="0" smtClean="0">
                <a:latin typeface="Times New Roman" pitchFamily="18" charset="0"/>
                <a:cs typeface="Times New Roman" pitchFamily="18" charset="0"/>
              </a:rPr>
              <a:t>What are the Relevant Variables?</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a:xfrm>
            <a:off x="762000" y="1295400"/>
            <a:ext cx="7772400" cy="5029200"/>
          </a:xfrm>
        </p:spPr>
        <p:txBody>
          <a:bodyPr>
            <a:noAutofit/>
          </a:bodyPr>
          <a:lstStyle/>
          <a:p>
            <a:pPr>
              <a:buNone/>
            </a:pPr>
            <a:r>
              <a:rPr lang="en-US" sz="2400" dirty="0" smtClean="0">
                <a:latin typeface="Times New Roman" pitchFamily="18" charset="0"/>
                <a:cs typeface="Times New Roman" pitchFamily="18" charset="0"/>
              </a:rPr>
              <a:t>The </a:t>
            </a:r>
            <a:r>
              <a:rPr lang="en-US" dirty="0" smtClean="0">
                <a:solidFill>
                  <a:schemeClr val="bg2">
                    <a:lumMod val="40000"/>
                    <a:lumOff val="60000"/>
                  </a:schemeClr>
                </a:solidFill>
                <a:latin typeface="Times New Roman" pitchFamily="18" charset="0"/>
                <a:cs typeface="Times New Roman" pitchFamily="18" charset="0"/>
              </a:rPr>
              <a:t>people</a:t>
            </a:r>
            <a:r>
              <a:rPr lang="en-US" sz="2400" dirty="0" smtClean="0">
                <a:latin typeface="Times New Roman" pitchFamily="18" charset="0"/>
                <a:cs typeface="Times New Roman" pitchFamily="18" charset="0"/>
              </a:rPr>
              <a:t> involved in this dilemma include the counselor,</a:t>
            </a:r>
          </a:p>
          <a:p>
            <a:pPr>
              <a:buNone/>
            </a:pPr>
            <a:r>
              <a:rPr lang="en-US" sz="2400" dirty="0" smtClean="0">
                <a:latin typeface="Times New Roman" pitchFamily="18" charset="0"/>
                <a:cs typeface="Times New Roman" pitchFamily="18" charset="0"/>
              </a:rPr>
              <a:t>Mark Hopkins, LCPC;  his  gay client, Peter Hall and,</a:t>
            </a:r>
          </a:p>
          <a:p>
            <a:pPr>
              <a:buNone/>
            </a:pPr>
            <a:r>
              <a:rPr lang="en-US" sz="2400" dirty="0" smtClean="0">
                <a:latin typeface="Times New Roman" pitchFamily="18" charset="0"/>
                <a:cs typeface="Times New Roman" pitchFamily="18" charset="0"/>
              </a:rPr>
              <a:t>indirectly, Peter’s partner, Rick Johnson. Ramifications of</a:t>
            </a:r>
          </a:p>
          <a:p>
            <a:pPr>
              <a:buNone/>
            </a:pPr>
            <a:r>
              <a:rPr lang="en-US" sz="2400" dirty="0" smtClean="0">
                <a:latin typeface="Times New Roman" pitchFamily="18" charset="0"/>
                <a:cs typeface="Times New Roman" pitchFamily="18" charset="0"/>
              </a:rPr>
              <a:t>good or bad decisions and outcomes will also have an effect</a:t>
            </a:r>
          </a:p>
          <a:p>
            <a:pPr>
              <a:buNone/>
            </a:pPr>
            <a:r>
              <a:rPr lang="en-US" sz="2400" dirty="0" smtClean="0">
                <a:latin typeface="Times New Roman" pitchFamily="18" charset="0"/>
                <a:cs typeface="Times New Roman" pitchFamily="18" charset="0"/>
              </a:rPr>
              <a:t>o</a:t>
            </a:r>
            <a:r>
              <a:rPr lang="en-US" sz="2400" dirty="0" smtClean="0">
                <a:latin typeface="Times New Roman" pitchFamily="18" charset="0"/>
                <a:cs typeface="Times New Roman" pitchFamily="18" charset="0"/>
              </a:rPr>
              <a:t>n </a:t>
            </a:r>
            <a:r>
              <a:rPr lang="en-US" sz="2400" dirty="0" smtClean="0">
                <a:latin typeface="Times New Roman" pitchFamily="18" charset="0"/>
                <a:cs typeface="Times New Roman" pitchFamily="18" charset="0"/>
              </a:rPr>
              <a:t>the broader community.</a:t>
            </a:r>
            <a:br>
              <a:rPr lang="en-US" sz="2400" dirty="0" smtClean="0">
                <a:latin typeface="Times New Roman" pitchFamily="18" charset="0"/>
                <a:cs typeface="Times New Roman" pitchFamily="18" charset="0"/>
              </a:rPr>
            </a:br>
            <a:endParaRPr lang="en-US" sz="2400" dirty="0" smtClean="0">
              <a:latin typeface="Times New Roman" pitchFamily="18" charset="0"/>
              <a:cs typeface="Times New Roman" pitchFamily="18" charset="0"/>
            </a:endParaRPr>
          </a:p>
          <a:p>
            <a:pPr>
              <a:buNone/>
            </a:pPr>
            <a:endParaRPr lang="en-US" sz="1000" dirty="0" smtClean="0">
              <a:latin typeface="Times New Roman" pitchFamily="18" charset="0"/>
              <a:cs typeface="Times New Roman" pitchFamily="18" charset="0"/>
            </a:endParaRPr>
          </a:p>
          <a:p>
            <a:pPr>
              <a:buNone/>
            </a:pPr>
            <a:r>
              <a:rPr lang="en-US" dirty="0" smtClean="0">
                <a:solidFill>
                  <a:schemeClr val="bg2">
                    <a:lumMod val="40000"/>
                    <a:lumOff val="60000"/>
                  </a:schemeClr>
                </a:solidFill>
                <a:latin typeface="Times New Roman" pitchFamily="18" charset="0"/>
                <a:cs typeface="Times New Roman" pitchFamily="18" charset="0"/>
              </a:rPr>
              <a:t>Treatment Goals</a:t>
            </a:r>
            <a:r>
              <a:rPr lang="en-US" dirty="0" smtClean="0">
                <a:latin typeface="Times New Roman" pitchFamily="18" charset="0"/>
                <a:cs typeface="Times New Roman" pitchFamily="18" charset="0"/>
              </a:rPr>
              <a:t>:</a:t>
            </a:r>
          </a:p>
          <a:p>
            <a:pPr>
              <a:buNone/>
            </a:pPr>
            <a:r>
              <a:rPr lang="en-US" sz="2400" dirty="0" smtClean="0">
                <a:latin typeface="Times New Roman" pitchFamily="18" charset="0"/>
                <a:cs typeface="Times New Roman" pitchFamily="18" charset="0"/>
              </a:rPr>
              <a:t>Peter's goal is to improve his relationship with his partner,</a:t>
            </a:r>
          </a:p>
          <a:p>
            <a:pPr>
              <a:buNone/>
            </a:pPr>
            <a:r>
              <a:rPr lang="en-US" sz="2400" dirty="0" smtClean="0">
                <a:latin typeface="Times New Roman" pitchFamily="18" charset="0"/>
                <a:cs typeface="Times New Roman" pitchFamily="18" charset="0"/>
              </a:rPr>
              <a:t>Rick Johnson.   Further treatment goals—either Mark’s or</a:t>
            </a:r>
          </a:p>
          <a:p>
            <a:pPr>
              <a:buNone/>
            </a:pPr>
            <a:r>
              <a:rPr lang="en-US" sz="2400" dirty="0" smtClean="0">
                <a:latin typeface="Times New Roman" pitchFamily="18" charset="0"/>
                <a:cs typeface="Times New Roman" pitchFamily="18" charset="0"/>
              </a:rPr>
              <a:t>Peter’s—have not been specified.</a:t>
            </a:r>
          </a:p>
          <a:p>
            <a:pPr>
              <a:buNone/>
            </a:pPr>
            <a:endParaRPr lang="en-US" dirty="0" smtClean="0"/>
          </a:p>
          <a:p>
            <a:pPr>
              <a:buNone/>
            </a:pPr>
            <a:r>
              <a:rPr lang="en-US" sz="2000" dirty="0" smtClean="0"/>
              <a:t/>
            </a:r>
            <a:br>
              <a:rPr lang="en-US" sz="2000" dirty="0" smtClean="0"/>
            </a:br>
            <a:r>
              <a:rPr lang="en-US" sz="2000" dirty="0" smtClean="0"/>
              <a:t/>
            </a:r>
            <a:br>
              <a:rPr lang="en-US" sz="2000" dirty="0" smtClean="0"/>
            </a:br>
            <a:endParaRPr lang="en-US" sz="20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More Variables</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a:xfrm>
            <a:off x="533400" y="1447800"/>
            <a:ext cx="8229600" cy="4937760"/>
          </a:xfrm>
        </p:spPr>
        <p:txBody>
          <a:bodyPr>
            <a:normAutofit fontScale="77500" lnSpcReduction="20000"/>
          </a:bodyPr>
          <a:lstStyle/>
          <a:p>
            <a:pPr>
              <a:buNone/>
            </a:pPr>
            <a:r>
              <a:rPr lang="en-US" sz="3600" dirty="0" smtClean="0">
                <a:solidFill>
                  <a:schemeClr val="bg2">
                    <a:lumMod val="40000"/>
                    <a:lumOff val="60000"/>
                  </a:schemeClr>
                </a:solidFill>
                <a:latin typeface="Times New Roman" pitchFamily="18" charset="0"/>
                <a:cs typeface="Times New Roman" pitchFamily="18" charset="0"/>
              </a:rPr>
              <a:t>Client Background/History/Dynamics:</a:t>
            </a:r>
            <a:r>
              <a:rPr lang="en-US" sz="3300" dirty="0" smtClean="0">
                <a:latin typeface="Times New Roman" pitchFamily="18" charset="0"/>
                <a:cs typeface="Times New Roman" pitchFamily="18" charset="0"/>
              </a:rPr>
              <a:t/>
            </a:r>
            <a:br>
              <a:rPr lang="en-US" sz="3300" dirty="0" smtClean="0">
                <a:latin typeface="Times New Roman" pitchFamily="18" charset="0"/>
                <a:cs typeface="Times New Roman" pitchFamily="18" charset="0"/>
              </a:rPr>
            </a:br>
            <a:endParaRPr lang="en-US" sz="1300" dirty="0" smtClean="0">
              <a:latin typeface="Times New Roman" pitchFamily="18" charset="0"/>
              <a:cs typeface="Times New Roman" pitchFamily="18" charset="0"/>
            </a:endParaRPr>
          </a:p>
          <a:p>
            <a:pPr>
              <a:buNone/>
            </a:pPr>
            <a:r>
              <a:rPr lang="en-US" sz="3300" dirty="0" smtClean="0">
                <a:latin typeface="Times New Roman" pitchFamily="18" charset="0"/>
                <a:cs typeface="Times New Roman" pitchFamily="18" charset="0"/>
              </a:rPr>
              <a:t>	It is possible that Peter is Christian, as he has chosen to seek counseling at a private Christian counseling center.</a:t>
            </a:r>
          </a:p>
          <a:p>
            <a:pPr>
              <a:buNone/>
            </a:pPr>
            <a:endParaRPr lang="en-US" sz="1300" dirty="0" smtClean="0">
              <a:latin typeface="Times New Roman" pitchFamily="18" charset="0"/>
              <a:cs typeface="Times New Roman" pitchFamily="18" charset="0"/>
            </a:endParaRPr>
          </a:p>
          <a:p>
            <a:pPr>
              <a:buNone/>
            </a:pPr>
            <a:r>
              <a:rPr lang="en-US" sz="3300" dirty="0" smtClean="0">
                <a:latin typeface="Times New Roman" pitchFamily="18" charset="0"/>
                <a:cs typeface="Times New Roman" pitchFamily="18" charset="0"/>
              </a:rPr>
              <a:t>     At this point, Peter’s social/psychological history is not known, including key information about his level of self-acceptance, his experiences as a gay man in a gay-unfriendly culture, etc.</a:t>
            </a:r>
          </a:p>
          <a:p>
            <a:pPr>
              <a:buNone/>
            </a:pPr>
            <a:r>
              <a:rPr lang="en-US" sz="1400" dirty="0" smtClean="0">
                <a:latin typeface="Times New Roman" pitchFamily="18" charset="0"/>
                <a:cs typeface="Times New Roman" pitchFamily="18" charset="0"/>
              </a:rPr>
              <a:t>	</a:t>
            </a:r>
          </a:p>
          <a:p>
            <a:pPr>
              <a:buNone/>
            </a:pPr>
            <a:r>
              <a:rPr lang="en-US" sz="3300" dirty="0" smtClean="0">
                <a:latin typeface="Times New Roman" pitchFamily="18" charset="0"/>
                <a:cs typeface="Times New Roman" pitchFamily="18" charset="0"/>
              </a:rPr>
              <a:t>	Mark's religious philosophy and belief is that homosexuality should not be encouraged, a fact which sets up a potentially harmful dynamic between the client and the counselor.</a:t>
            </a:r>
          </a:p>
          <a:p>
            <a:endParaRPr lang="en-US" sz="33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More Variables</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a:xfrm>
            <a:off x="457200" y="1371600"/>
            <a:ext cx="8229600" cy="5105400"/>
          </a:xfrm>
        </p:spPr>
        <p:txBody>
          <a:bodyPr>
            <a:normAutofit fontScale="47500" lnSpcReduction="20000"/>
          </a:bodyPr>
          <a:lstStyle/>
          <a:p>
            <a:pPr>
              <a:lnSpc>
                <a:spcPct val="120000"/>
              </a:lnSpc>
              <a:buNone/>
            </a:pPr>
            <a:r>
              <a:rPr lang="en-US" sz="5900" dirty="0" smtClean="0">
                <a:solidFill>
                  <a:schemeClr val="bg2">
                    <a:lumMod val="40000"/>
                    <a:lumOff val="60000"/>
                  </a:schemeClr>
                </a:solidFill>
                <a:latin typeface="Times New Roman" pitchFamily="18" charset="0"/>
                <a:cs typeface="Times New Roman" pitchFamily="18" charset="0"/>
              </a:rPr>
              <a:t>Multicultural Considerations</a:t>
            </a:r>
            <a:r>
              <a:rPr lang="en-US" sz="5900" dirty="0" smtClean="0">
                <a:latin typeface="Times New Roman" pitchFamily="18" charset="0"/>
                <a:cs typeface="Times New Roman" pitchFamily="18" charset="0"/>
              </a:rPr>
              <a:t>:</a:t>
            </a:r>
            <a:r>
              <a:rPr lang="en-US" dirty="0" smtClean="0">
                <a:latin typeface="Times New Roman" pitchFamily="18" charset="0"/>
                <a:cs typeface="Times New Roman" pitchFamily="18" charset="0"/>
              </a:rPr>
              <a:t/>
            </a:r>
            <a:br>
              <a:rPr lang="en-US" dirty="0" smtClean="0">
                <a:latin typeface="Times New Roman" pitchFamily="18" charset="0"/>
                <a:cs typeface="Times New Roman" pitchFamily="18" charset="0"/>
              </a:rPr>
            </a:br>
            <a:r>
              <a:rPr lang="en-US" sz="4000" dirty="0" smtClean="0">
                <a:latin typeface="Times New Roman" pitchFamily="18" charset="0"/>
                <a:cs typeface="Times New Roman" pitchFamily="18" charset="0"/>
              </a:rPr>
              <a:t/>
            </a:r>
            <a:br>
              <a:rPr lang="en-US" sz="4000" dirty="0" smtClean="0">
                <a:latin typeface="Times New Roman" pitchFamily="18" charset="0"/>
                <a:cs typeface="Times New Roman" pitchFamily="18" charset="0"/>
              </a:rPr>
            </a:br>
            <a:r>
              <a:rPr lang="en-US" sz="5100" dirty="0" smtClean="0">
                <a:latin typeface="Times New Roman" pitchFamily="18" charset="0"/>
                <a:cs typeface="Times New Roman" pitchFamily="18" charset="0"/>
              </a:rPr>
              <a:t>Peter may be Christian. It is possible Peter's religious philosophy and belief supports, or is neutral with respect to his sexual orientation. Given these value differences between Mark and Peter, it may be difficult for them to develop a trusting relationship. Further, it may be difficult for Mark to hold his religious views in tension with his mandate as a counselor to "avoid discriminating against ... anyone on the basis of ... sexual orientation." (AAPC Code, I.B.) Mark may need to examine his ability to offer counseling to Peter or any gay person.</a:t>
            </a:r>
            <a:br>
              <a:rPr lang="en-US" sz="5100" dirty="0" smtClean="0">
                <a:latin typeface="Times New Roman" pitchFamily="18" charset="0"/>
                <a:cs typeface="Times New Roman" pitchFamily="18" charset="0"/>
              </a:rPr>
            </a:br>
            <a:r>
              <a:rPr lang="en-US" dirty="0" smtClean="0">
                <a:latin typeface="Times New Roman" pitchFamily="18" charset="0"/>
                <a:cs typeface="Times New Roman" pitchFamily="18" charset="0"/>
              </a:rPr>
              <a:t/>
            </a:r>
            <a:br>
              <a:rPr lang="en-US" dirty="0" smtClean="0">
                <a:latin typeface="Times New Roman" pitchFamily="18" charset="0"/>
                <a:cs typeface="Times New Roman" pitchFamily="18" charset="0"/>
              </a:rPr>
            </a:b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Corey et al Comment:</a:t>
            </a:r>
            <a:endParaRPr lang="en-US" dirty="0"/>
          </a:p>
        </p:txBody>
      </p:sp>
      <p:sp>
        <p:nvSpPr>
          <p:cNvPr id="3" name="Content Placeholder 2"/>
          <p:cNvSpPr>
            <a:spLocks noGrp="1"/>
          </p:cNvSpPr>
          <p:nvPr>
            <p:ph idx="1"/>
          </p:nvPr>
        </p:nvSpPr>
        <p:spPr>
          <a:xfrm>
            <a:off x="457200" y="1295400"/>
            <a:ext cx="8229600" cy="4709160"/>
          </a:xfrm>
        </p:spPr>
        <p:txBody>
          <a:bodyPr>
            <a:noAutofit/>
          </a:bodyPr>
          <a:lstStyle/>
          <a:p>
            <a:pPr marL="171450" indent="-34925">
              <a:buNone/>
            </a:pPr>
            <a:r>
              <a:rPr lang="en-US" sz="2400" dirty="0" smtClean="0">
                <a:latin typeface="Times New Roman" pitchFamily="18" charset="0"/>
                <a:cs typeface="Times New Roman" pitchFamily="18" charset="0"/>
              </a:rPr>
              <a:t>"Working with lesbian, gay, and bisexual individuals presents a</a:t>
            </a:r>
          </a:p>
          <a:p>
            <a:pPr marL="171450" indent="-34925">
              <a:buNone/>
            </a:pPr>
            <a:r>
              <a:rPr lang="en-US" sz="2400" dirty="0" smtClean="0">
                <a:latin typeface="Times New Roman" pitchFamily="18" charset="0"/>
                <a:cs typeface="Times New Roman" pitchFamily="18" charset="0"/>
              </a:rPr>
              <a:t>challenge to counselors who hold strong personal values regarding sexual orientation. Mental health professionals who have negative reactions to homosexuality are likely to impose their own values and attitudes, or at least to convey strong disapproval." </a:t>
            </a:r>
          </a:p>
          <a:p>
            <a:pPr marL="171450" indent="-34925">
              <a:buNone/>
            </a:pPr>
            <a:r>
              <a:rPr lang="en-US" sz="2400" dirty="0" smtClean="0">
                <a:latin typeface="Times New Roman" pitchFamily="18" charset="0"/>
                <a:cs typeface="Times New Roman" pitchFamily="18" charset="0"/>
              </a:rPr>
              <a:t>				</a:t>
            </a:r>
            <a:r>
              <a:rPr lang="en-US" sz="1600" dirty="0" smtClean="0">
                <a:solidFill>
                  <a:srgbClr val="FFFF00"/>
                </a:solidFill>
                <a:latin typeface="Times New Roman" pitchFamily="18" charset="0"/>
                <a:cs typeface="Times New Roman" pitchFamily="18" charset="0"/>
              </a:rPr>
              <a:t>(Multicultural Perspectives and Diversity Issues, p. 133</a:t>
            </a:r>
            <a:r>
              <a:rPr lang="en-US" sz="1600" dirty="0" smtClean="0">
                <a:latin typeface="Times New Roman" pitchFamily="18" charset="0"/>
                <a:cs typeface="Times New Roman" pitchFamily="18" charset="0"/>
              </a:rPr>
              <a:t>)</a:t>
            </a:r>
            <a:br>
              <a:rPr lang="en-US" sz="1600" dirty="0" smtClean="0">
                <a:latin typeface="Times New Roman" pitchFamily="18" charset="0"/>
                <a:cs typeface="Times New Roman" pitchFamily="18" charset="0"/>
              </a:rPr>
            </a:br>
            <a:endParaRPr lang="en-US" sz="1600" dirty="0" smtClean="0">
              <a:latin typeface="Times New Roman" pitchFamily="18" charset="0"/>
              <a:cs typeface="Times New Roman" pitchFamily="18" charset="0"/>
            </a:endParaRPr>
          </a:p>
          <a:p>
            <a:pPr marL="171450" indent="-34925">
              <a:buNone/>
            </a:pPr>
            <a:r>
              <a:rPr lang="en-US" sz="2400" dirty="0" smtClean="0">
                <a:latin typeface="Times New Roman" pitchFamily="18" charset="0"/>
                <a:cs typeface="Times New Roman" pitchFamily="18" charset="0"/>
              </a:rPr>
              <a:t>"Any therapist who may work with lesbian, gay or bisexual people has a responsibility to understand the special concerns of these individuals and is ethically obligated to develop the knowledge and skills to competently deliver services to them." </a:t>
            </a:r>
          </a:p>
          <a:p>
            <a:pPr>
              <a:buNone/>
            </a:pPr>
            <a:r>
              <a:rPr lang="en-US" sz="2400" dirty="0" smtClean="0">
                <a:latin typeface="Times New Roman" pitchFamily="18" charset="0"/>
                <a:cs typeface="Times New Roman" pitchFamily="18" charset="0"/>
              </a:rPr>
              <a:t>				</a:t>
            </a:r>
            <a:r>
              <a:rPr lang="en-US" sz="1600" dirty="0" smtClean="0">
                <a:solidFill>
                  <a:srgbClr val="FFFF00"/>
                </a:solidFill>
                <a:latin typeface="Times New Roman" pitchFamily="18" charset="0"/>
                <a:cs typeface="Times New Roman" pitchFamily="18" charset="0"/>
              </a:rPr>
              <a:t> </a:t>
            </a:r>
            <a:r>
              <a:rPr lang="en-US" sz="1600" dirty="0" smtClean="0">
                <a:solidFill>
                  <a:srgbClr val="FFFF00"/>
                </a:solidFill>
                <a:latin typeface="Times New Roman" pitchFamily="18" charset="0"/>
                <a:cs typeface="Times New Roman" pitchFamily="18" charset="0"/>
              </a:rPr>
              <a:t>(Multicultural Perspectives and Diversity Issues, p. 133)</a:t>
            </a:r>
            <a:endParaRPr lang="en-US" sz="1600" dirty="0">
              <a:solidFill>
                <a:srgbClr val="FFFF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does the Law Say?</a:t>
            </a:r>
            <a:endParaRPr lang="en-US" dirty="0"/>
          </a:p>
        </p:txBody>
      </p:sp>
      <p:pic>
        <p:nvPicPr>
          <p:cNvPr id="15" name="Content Placeholder 3" descr="lelegal1.jpg"/>
          <p:cNvPicPr>
            <a:picLocks noGrp="1" noChangeAspect="1"/>
          </p:cNvPicPr>
          <p:nvPr>
            <p:ph sz="half" idx="1"/>
          </p:nvPr>
        </p:nvPicPr>
        <p:blipFill>
          <a:blip r:embed="rId2"/>
          <a:stretch>
            <a:fillRect/>
          </a:stretch>
        </p:blipFill>
        <p:spPr>
          <a:xfrm>
            <a:off x="609600" y="1524000"/>
            <a:ext cx="2133600" cy="4525963"/>
          </a:xfrm>
          <a:prstGeom prst="rect">
            <a:avLst/>
          </a:prstGeom>
          <a:ln>
            <a:noFill/>
          </a:ln>
          <a:effectLst>
            <a:outerShdw blurRad="190500" algn="tl" rotWithShape="0">
              <a:srgbClr val="000000">
                <a:alpha val="70000"/>
              </a:srgbClr>
            </a:outerShdw>
          </a:effectLst>
        </p:spPr>
      </p:pic>
      <p:sp>
        <p:nvSpPr>
          <p:cNvPr id="4" name="TextBox 3"/>
          <p:cNvSpPr txBox="1"/>
          <p:nvPr/>
        </p:nvSpPr>
        <p:spPr>
          <a:xfrm>
            <a:off x="3048000" y="1524000"/>
            <a:ext cx="5334000" cy="5016758"/>
          </a:xfrm>
          <a:prstGeom prst="rect">
            <a:avLst/>
          </a:prstGeom>
          <a:noFill/>
        </p:spPr>
        <p:txBody>
          <a:bodyPr wrap="square" rtlCol="0">
            <a:spAutoFit/>
          </a:bodyPr>
          <a:lstStyle/>
          <a:p>
            <a:r>
              <a:rPr lang="en-US" sz="2000" dirty="0" smtClean="0"/>
              <a:t>The Case of Mark Hopkins bears strong resemblance to a 2001 case heard by the US Court of Appeals for the Fifth Circuit, </a:t>
            </a:r>
            <a:r>
              <a:rPr lang="en-US" sz="2000" i="1" dirty="0" err="1" smtClean="0"/>
              <a:t>Bruff</a:t>
            </a:r>
            <a:r>
              <a:rPr lang="en-US" sz="2000" i="1" dirty="0" smtClean="0"/>
              <a:t> v. North Mississippi Health Services,</a:t>
            </a:r>
            <a:r>
              <a:rPr lang="en-US" sz="2000" dirty="0" smtClean="0"/>
              <a:t> </a:t>
            </a:r>
            <a:r>
              <a:rPr lang="en-US" sz="2000" i="1" dirty="0" smtClean="0"/>
              <a:t>Inc.  </a:t>
            </a:r>
            <a:r>
              <a:rPr lang="en-US" sz="2000" dirty="0" smtClean="0"/>
              <a:t>In this case,  a counselor employed by North Mississippi Health Services refused to counsel a lesbian client on relationship issues because homosexuality was in conflict with her personal religious beliefs. After attempts were made to accommodate the counselor, she was eventually terminated. She subsequently sued her employer on the basis that her right not to act against her religious principles was protected by federal law.  The court disagreed, and dismissed the case.</a:t>
            </a:r>
          </a:p>
          <a:p>
            <a:endParaRPr lang="en-US" sz="2000" dirty="0"/>
          </a:p>
        </p:txBody>
      </p:sp>
      <p:sp>
        <p:nvSpPr>
          <p:cNvPr id="5" name="TextBox 4"/>
          <p:cNvSpPr txBox="1"/>
          <p:nvPr/>
        </p:nvSpPr>
        <p:spPr>
          <a:xfrm>
            <a:off x="4876800" y="6248400"/>
            <a:ext cx="3042821" cy="369332"/>
          </a:xfrm>
          <a:prstGeom prst="rect">
            <a:avLst/>
          </a:prstGeom>
          <a:noFill/>
        </p:spPr>
        <p:txBody>
          <a:bodyPr wrap="none" rtlCol="0">
            <a:spAutoFit/>
          </a:bodyPr>
          <a:lstStyle/>
          <a:p>
            <a:r>
              <a:rPr lang="en-US" dirty="0" smtClean="0"/>
              <a:t>Hermann and </a:t>
            </a:r>
            <a:r>
              <a:rPr lang="en-US" dirty="0" err="1" smtClean="0"/>
              <a:t>Herlihy</a:t>
            </a:r>
            <a:r>
              <a:rPr lang="en-US" dirty="0" smtClean="0"/>
              <a:t>, 2006</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Among the Reasons the Case was Dismissed</a:t>
            </a:r>
            <a:endParaRPr lang="en-US" dirty="0"/>
          </a:p>
        </p:txBody>
      </p:sp>
      <p:sp>
        <p:nvSpPr>
          <p:cNvPr id="6" name="Content Placeholder 5"/>
          <p:cNvSpPr>
            <a:spLocks noGrp="1"/>
          </p:cNvSpPr>
          <p:nvPr>
            <p:ph idx="1"/>
          </p:nvPr>
        </p:nvSpPr>
        <p:spPr>
          <a:xfrm>
            <a:off x="457200" y="1600200"/>
            <a:ext cx="8229600" cy="5257800"/>
          </a:xfrm>
        </p:spPr>
        <p:txBody>
          <a:bodyPr>
            <a:normAutofit/>
          </a:bodyPr>
          <a:lstStyle/>
          <a:p>
            <a:pPr marL="800100" indent="-400050">
              <a:buFont typeface="Wingdings" pitchFamily="2" charset="2"/>
              <a:buChar char="q"/>
            </a:pPr>
            <a:r>
              <a:rPr lang="en-US" sz="2400" dirty="0" smtClean="0">
                <a:latin typeface="Times New Roman" pitchFamily="18" charset="0"/>
                <a:cs typeface="Times New Roman" pitchFamily="18" charset="0"/>
              </a:rPr>
              <a:t>“…An employer’s legal obligation to make</a:t>
            </a:r>
          </a:p>
          <a:p>
            <a:pPr marL="800100" indent="-400050">
              <a:buNone/>
            </a:pPr>
            <a:r>
              <a:rPr lang="en-US" sz="2400" dirty="0" smtClean="0">
                <a:latin typeface="Times New Roman" pitchFamily="18" charset="0"/>
                <a:cs typeface="Times New Roman" pitchFamily="18" charset="0"/>
              </a:rPr>
              <a:t>	reasonable accommodations for employees’ religious beliefs does not include accommodating a counselor’s request to refer homosexual clients who ask for assistance with relationship issues.”</a:t>
            </a:r>
            <a:r>
              <a:rPr lang="en-US" sz="2400" dirty="0" smtClean="0"/>
              <a:t>  </a:t>
            </a:r>
            <a:r>
              <a:rPr lang="en-US" sz="1600" dirty="0" smtClean="0"/>
              <a:t>Hermann and </a:t>
            </a:r>
            <a:r>
              <a:rPr lang="en-US" sz="1600" dirty="0" err="1" smtClean="0"/>
              <a:t>Herlihy</a:t>
            </a:r>
            <a:r>
              <a:rPr lang="en-US" sz="1600" dirty="0" smtClean="0"/>
              <a:t>, 2006</a:t>
            </a:r>
            <a:endParaRPr lang="en-US" sz="1600" dirty="0" smtClean="0">
              <a:latin typeface="Times New Roman" pitchFamily="18" charset="0"/>
              <a:cs typeface="Times New Roman" pitchFamily="18" charset="0"/>
            </a:endParaRPr>
          </a:p>
          <a:p>
            <a:pPr marL="800100" indent="-400050">
              <a:buFont typeface="Wingdings" pitchFamily="2" charset="2"/>
              <a:buChar char="q"/>
            </a:pPr>
            <a:endParaRPr lang="en-US" sz="1100" dirty="0" smtClean="0">
              <a:latin typeface="Times New Roman" pitchFamily="18" charset="0"/>
              <a:cs typeface="Times New Roman" pitchFamily="18" charset="0"/>
            </a:endParaRPr>
          </a:p>
          <a:p>
            <a:pPr marL="800100" indent="-400050">
              <a:buFont typeface="Wingdings" pitchFamily="2" charset="2"/>
              <a:buChar char="q"/>
            </a:pPr>
            <a:r>
              <a:rPr lang="en-US" sz="2400" dirty="0" smtClean="0">
                <a:latin typeface="Times New Roman" pitchFamily="18" charset="0"/>
                <a:cs typeface="Times New Roman" pitchFamily="18" charset="0"/>
              </a:rPr>
              <a:t>The court found that refusing to counsel homosexual clients on specific issues constitutes discrimination.  </a:t>
            </a:r>
          </a:p>
          <a:p>
            <a:pPr marL="4057650" lvl="3" indent="-2854325">
              <a:buNone/>
            </a:pPr>
            <a:r>
              <a:rPr lang="en-US" sz="1600" dirty="0" smtClean="0"/>
              <a:t>	Hermann and </a:t>
            </a:r>
            <a:r>
              <a:rPr lang="en-US" sz="1600" dirty="0" err="1" smtClean="0"/>
              <a:t>Herlihy</a:t>
            </a:r>
            <a:r>
              <a:rPr lang="en-US" sz="1600" dirty="0" smtClean="0"/>
              <a:t>, 2006</a:t>
            </a:r>
            <a:endParaRPr lang="en-US" sz="1600" dirty="0" smtClean="0">
              <a:latin typeface="Times New Roman" pitchFamily="18" charset="0"/>
              <a:cs typeface="Times New Roman" pitchFamily="18" charset="0"/>
            </a:endParaRPr>
          </a:p>
          <a:p>
            <a:pPr marL="800100" indent="-400050">
              <a:buFont typeface="Wingdings" pitchFamily="2" charset="2"/>
              <a:buChar char="q"/>
            </a:pPr>
            <a:endParaRPr lang="en-US" sz="500" dirty="0" smtClean="0">
              <a:latin typeface="Times New Roman" pitchFamily="18" charset="0"/>
              <a:cs typeface="Times New Roman" pitchFamily="18" charset="0"/>
            </a:endParaRPr>
          </a:p>
          <a:p>
            <a:pPr marL="800100" indent="-400050">
              <a:buFont typeface="Wingdings" pitchFamily="2" charset="2"/>
              <a:buChar char="q"/>
            </a:pPr>
            <a:r>
              <a:rPr lang="en-US" sz="2400" dirty="0" smtClean="0">
                <a:latin typeface="Times New Roman" pitchFamily="18" charset="0"/>
                <a:cs typeface="Times New Roman" pitchFamily="18" charset="0"/>
              </a:rPr>
              <a:t>Selectively refusing to work with a gay client on specific issues may cause emotional harm to the client. </a:t>
            </a:r>
          </a:p>
          <a:p>
            <a:pPr marL="457200" indent="0">
              <a:buNone/>
            </a:pPr>
            <a:r>
              <a:rPr lang="en-US" sz="1600" dirty="0" smtClean="0"/>
              <a:t>				        Hermann and </a:t>
            </a:r>
            <a:r>
              <a:rPr lang="en-US" sz="1600" dirty="0" err="1" smtClean="0"/>
              <a:t>Herlihy</a:t>
            </a:r>
            <a:r>
              <a:rPr lang="en-US" sz="1600" dirty="0" smtClean="0"/>
              <a:t>, 2006</a:t>
            </a:r>
          </a:p>
          <a:p>
            <a:pPr>
              <a:buNone/>
            </a:pP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 Supporting Supreme Court Decision</a:t>
            </a:r>
            <a:endParaRPr lang="en-US" dirty="0"/>
          </a:p>
        </p:txBody>
      </p:sp>
      <p:sp>
        <p:nvSpPr>
          <p:cNvPr id="3" name="Content Placeholder 2"/>
          <p:cNvSpPr>
            <a:spLocks noGrp="1"/>
          </p:cNvSpPr>
          <p:nvPr>
            <p:ph idx="1"/>
          </p:nvPr>
        </p:nvSpPr>
        <p:spPr/>
        <p:txBody>
          <a:bodyPr>
            <a:normAutofit/>
          </a:bodyPr>
          <a:lstStyle/>
          <a:p>
            <a:pPr>
              <a:buNone/>
            </a:pPr>
            <a:r>
              <a:rPr lang="en-US" dirty="0" smtClean="0"/>
              <a:t>	</a:t>
            </a:r>
            <a:r>
              <a:rPr lang="en-US" sz="2400" dirty="0" smtClean="0">
                <a:latin typeface="Times New Roman" pitchFamily="18" charset="0"/>
                <a:cs typeface="Times New Roman" pitchFamily="18" charset="0"/>
              </a:rPr>
              <a:t>The Equal Protection Clause of the 14</a:t>
            </a:r>
            <a:r>
              <a:rPr lang="en-US" sz="2400" baseline="30000" dirty="0" smtClean="0">
                <a:latin typeface="Times New Roman" pitchFamily="18" charset="0"/>
                <a:cs typeface="Times New Roman" pitchFamily="18" charset="0"/>
              </a:rPr>
              <a:t>th</a:t>
            </a:r>
            <a:r>
              <a:rPr lang="en-US" sz="2400" dirty="0" smtClean="0">
                <a:latin typeface="Times New Roman" pitchFamily="18" charset="0"/>
                <a:cs typeface="Times New Roman" pitchFamily="18" charset="0"/>
              </a:rPr>
              <a:t> Amendment specifically prohibits discrimination based on sexual orientation. (Supreme Court </a:t>
            </a:r>
            <a:r>
              <a:rPr lang="en-US" sz="2400" i="1" dirty="0" err="1" smtClean="0">
                <a:latin typeface="Times New Roman" pitchFamily="18" charset="0"/>
                <a:cs typeface="Times New Roman" pitchFamily="18" charset="0"/>
              </a:rPr>
              <a:t>Romer</a:t>
            </a:r>
            <a:r>
              <a:rPr lang="en-US" sz="2400" i="1" dirty="0" smtClean="0">
                <a:latin typeface="Times New Roman" pitchFamily="18" charset="0"/>
                <a:cs typeface="Times New Roman" pitchFamily="18" charset="0"/>
              </a:rPr>
              <a:t> v. Evans </a:t>
            </a:r>
            <a:r>
              <a:rPr lang="en-US" sz="2400" dirty="0" smtClean="0">
                <a:latin typeface="Times New Roman" pitchFamily="18" charset="0"/>
                <a:cs typeface="Times New Roman" pitchFamily="18" charset="0"/>
              </a:rPr>
              <a:t>decision,</a:t>
            </a:r>
            <a:r>
              <a:rPr lang="en-US" sz="2400" i="1"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1996).     </a:t>
            </a:r>
            <a:r>
              <a:rPr lang="en-US" sz="2600" dirty="0" smtClean="0">
                <a:latin typeface="Times New Roman" pitchFamily="18" charset="0"/>
                <a:cs typeface="Times New Roman" pitchFamily="18" charset="0"/>
              </a:rPr>
              <a:t>					</a:t>
            </a:r>
            <a:r>
              <a:rPr lang="en-US" sz="1700" dirty="0" smtClean="0">
                <a:latin typeface="Times New Roman" pitchFamily="18" charset="0"/>
                <a:cs typeface="Times New Roman" pitchFamily="18" charset="0"/>
              </a:rPr>
              <a:t>Hermann </a:t>
            </a:r>
            <a:r>
              <a:rPr lang="en-US" sz="1700" dirty="0" smtClean="0">
                <a:latin typeface="Times New Roman" pitchFamily="18" charset="0"/>
                <a:cs typeface="Times New Roman" pitchFamily="18" charset="0"/>
              </a:rPr>
              <a:t>and </a:t>
            </a:r>
            <a:r>
              <a:rPr lang="en-US" sz="1700" dirty="0" err="1" smtClean="0">
                <a:latin typeface="Times New Roman" pitchFamily="18" charset="0"/>
                <a:cs typeface="Times New Roman" pitchFamily="18" charset="0"/>
              </a:rPr>
              <a:t>Herlihy</a:t>
            </a:r>
            <a:r>
              <a:rPr lang="en-US" sz="1700" dirty="0" smtClean="0">
                <a:latin typeface="Times New Roman" pitchFamily="18" charset="0"/>
                <a:cs typeface="Times New Roman" pitchFamily="18" charset="0"/>
              </a:rPr>
              <a:t>, 2006</a:t>
            </a:r>
          </a:p>
          <a:p>
            <a:pPr marL="547688" indent="23813">
              <a:buNone/>
            </a:pPr>
            <a:endParaRPr lang="en-US" dirty="0" smtClean="0"/>
          </a:p>
          <a:p>
            <a:pPr marL="547688" indent="23813">
              <a:buNone/>
            </a:pPr>
            <a:r>
              <a:rPr lang="en-US" sz="2400" dirty="0" smtClean="0">
                <a:latin typeface="Times New Roman" pitchFamily="18" charset="0"/>
                <a:cs typeface="Times New Roman" pitchFamily="18" charset="0"/>
              </a:rPr>
              <a:t>“Counselors cannot use their religious beliefs to justify discrimination based on sexual orientation. In addition, an employer can terminate the employment of a counselor who refuses to </a:t>
            </a:r>
            <a:r>
              <a:rPr lang="en-US" sz="2400" dirty="0" smtClean="0">
                <a:latin typeface="Times New Roman" pitchFamily="18" charset="0"/>
                <a:cs typeface="Times New Roman" pitchFamily="18" charset="0"/>
              </a:rPr>
              <a:t>counsel clients </a:t>
            </a:r>
            <a:r>
              <a:rPr lang="en-US" sz="2400" dirty="0" smtClean="0">
                <a:latin typeface="Times New Roman" pitchFamily="18" charset="0"/>
                <a:cs typeface="Times New Roman" pitchFamily="18" charset="0"/>
              </a:rPr>
              <a:t>on issues related to the client’s sexual orientation.” </a:t>
            </a:r>
            <a:r>
              <a:rPr lang="en-US" dirty="0" smtClean="0">
                <a:latin typeface="Times New Roman" pitchFamily="18" charset="0"/>
                <a:cs typeface="Times New Roman" pitchFamily="18" charset="0"/>
              </a:rPr>
              <a:t>		</a:t>
            </a:r>
            <a:r>
              <a:rPr lang="en-US" sz="1700" dirty="0" smtClean="0">
                <a:latin typeface="Times New Roman" pitchFamily="18" charset="0"/>
                <a:cs typeface="Times New Roman" pitchFamily="18" charset="0"/>
              </a:rPr>
              <a:t>Hermann </a:t>
            </a:r>
            <a:r>
              <a:rPr lang="en-US" sz="1700" dirty="0" smtClean="0">
                <a:latin typeface="Times New Roman" pitchFamily="18" charset="0"/>
                <a:cs typeface="Times New Roman" pitchFamily="18" charset="0"/>
              </a:rPr>
              <a:t>and </a:t>
            </a:r>
            <a:r>
              <a:rPr lang="en-US" sz="1700" dirty="0" err="1" smtClean="0">
                <a:latin typeface="Times New Roman" pitchFamily="18" charset="0"/>
                <a:cs typeface="Times New Roman" pitchFamily="18" charset="0"/>
              </a:rPr>
              <a:t>Herlihy</a:t>
            </a:r>
            <a:r>
              <a:rPr lang="en-US" sz="1700" dirty="0" smtClean="0">
                <a:latin typeface="Times New Roman" pitchFamily="18" charset="0"/>
                <a:cs typeface="Times New Roman" pitchFamily="18" charset="0"/>
              </a:rPr>
              <a:t>, 2006. </a:t>
            </a:r>
            <a:r>
              <a:rPr lang="en-US" sz="1700" dirty="0" smtClean="0">
                <a:latin typeface="Times New Roman" pitchFamily="18" charset="0"/>
                <a:cs typeface="Times New Roman" pitchFamily="18" charset="0"/>
              </a:rPr>
              <a:t>p. 416</a:t>
            </a:r>
            <a:endParaRPr lang="en-US" sz="1700" dirty="0" smtClean="0">
              <a:latin typeface="Times New Roman" pitchFamily="18" charset="0"/>
              <a:cs typeface="Times New Roman" pitchFamily="18" charset="0"/>
            </a:endParaRPr>
          </a:p>
          <a:p>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8839200" cy="1143000"/>
          </a:xfrm>
        </p:spPr>
        <p:txBody>
          <a:bodyPr>
            <a:normAutofit fontScale="90000"/>
          </a:bodyPr>
          <a:lstStyle/>
          <a:p>
            <a:r>
              <a:rPr lang="en-US" dirty="0" smtClean="0"/>
              <a:t>Summary of Laws </a:t>
            </a:r>
            <a:r>
              <a:rPr lang="en-US" dirty="0" smtClean="0"/>
              <a:t>and Court </a:t>
            </a:r>
            <a:r>
              <a:rPr lang="en-US" dirty="0" smtClean="0"/>
              <a:t>  Decisions Affecting the Therapist</a:t>
            </a:r>
            <a:endParaRPr lang="en-US" dirty="0"/>
          </a:p>
        </p:txBody>
      </p:sp>
      <p:sp>
        <p:nvSpPr>
          <p:cNvPr id="3" name="Content Placeholder 2"/>
          <p:cNvSpPr>
            <a:spLocks noGrp="1"/>
          </p:cNvSpPr>
          <p:nvPr>
            <p:ph idx="1"/>
          </p:nvPr>
        </p:nvSpPr>
        <p:spPr>
          <a:xfrm>
            <a:off x="609600" y="1676400"/>
            <a:ext cx="8229600" cy="4709160"/>
          </a:xfrm>
        </p:spPr>
        <p:txBody>
          <a:bodyPr>
            <a:normAutofit fontScale="85000" lnSpcReduction="10000"/>
          </a:bodyPr>
          <a:lstStyle/>
          <a:p>
            <a:r>
              <a:rPr lang="en-US" dirty="0" smtClean="0"/>
              <a:t>Federal Law prohibits discrimination on the basis of sexual </a:t>
            </a:r>
            <a:r>
              <a:rPr lang="en-US" dirty="0" smtClean="0"/>
              <a:t>orientation.</a:t>
            </a:r>
            <a:endParaRPr lang="en-US" dirty="0" smtClean="0"/>
          </a:p>
          <a:p>
            <a:pPr>
              <a:buNone/>
            </a:pPr>
            <a:endParaRPr lang="en-US" dirty="0" smtClean="0"/>
          </a:p>
          <a:p>
            <a:r>
              <a:rPr lang="en-US" dirty="0" smtClean="0"/>
              <a:t>The </a:t>
            </a:r>
            <a:r>
              <a:rPr lang="en-US" dirty="0" smtClean="0"/>
              <a:t>Supreme Court interprets selectively counseling homosexual clients as </a:t>
            </a:r>
            <a:r>
              <a:rPr lang="en-US" dirty="0" smtClean="0"/>
              <a:t>discrimination.</a:t>
            </a:r>
            <a:endParaRPr lang="en-US" dirty="0" smtClean="0"/>
          </a:p>
          <a:p>
            <a:pPr>
              <a:buNone/>
            </a:pPr>
            <a:endParaRPr lang="en-US" sz="1000" dirty="0" smtClean="0"/>
          </a:p>
          <a:p>
            <a:pPr>
              <a:buNone/>
            </a:pPr>
            <a:endParaRPr lang="en-US" sz="1000" dirty="0" smtClean="0"/>
          </a:p>
          <a:p>
            <a:r>
              <a:rPr lang="en-US" dirty="0" smtClean="0"/>
              <a:t>Maryland law prohibits discrimination based on sexual </a:t>
            </a:r>
            <a:r>
              <a:rPr lang="en-US" dirty="0" smtClean="0"/>
              <a:t>orientation.</a:t>
            </a:r>
            <a:endParaRPr lang="en-US" dirty="0" smtClean="0"/>
          </a:p>
          <a:p>
            <a:pPr marL="114300" indent="22225">
              <a:buNone/>
            </a:pPr>
            <a:endParaRPr lang="en-US" dirty="0" smtClean="0"/>
          </a:p>
          <a:p>
            <a:pPr marL="114300" indent="-57150">
              <a:buNone/>
            </a:pPr>
            <a:r>
              <a:rPr lang="en-US" sz="2600" i="1" dirty="0" smtClean="0">
                <a:latin typeface="Times New Roman" pitchFamily="18" charset="0"/>
                <a:cs typeface="Times New Roman" pitchFamily="18" charset="0"/>
              </a:rPr>
              <a:t>“</a:t>
            </a:r>
            <a:r>
              <a:rPr lang="en-US" sz="2600" i="1" dirty="0" smtClean="0">
                <a:latin typeface="Times New Roman" pitchFamily="18" charset="0"/>
                <a:cs typeface="Times New Roman" pitchFamily="18" charset="0"/>
              </a:rPr>
              <a:t>From a legal perspective…refusing to counsel homosexual clients on relationship matters can result in the loss of a therapist’s job.” </a:t>
            </a:r>
            <a:r>
              <a:rPr lang="en-US" i="1" dirty="0" smtClean="0">
                <a:latin typeface="Times New Roman" pitchFamily="18" charset="0"/>
                <a:cs typeface="Times New Roman" pitchFamily="18" charset="0"/>
              </a:rPr>
              <a:t/>
            </a:r>
            <a:br>
              <a:rPr lang="en-US" i="1" dirty="0" smtClean="0">
                <a:latin typeface="Times New Roman" pitchFamily="18" charset="0"/>
                <a:cs typeface="Times New Roman" pitchFamily="18" charset="0"/>
              </a:rPr>
            </a:br>
            <a:r>
              <a:rPr lang="en-US" i="1"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			</a:t>
            </a:r>
            <a:r>
              <a:rPr lang="en-US" sz="2000" dirty="0" smtClean="0">
                <a:latin typeface="Times New Roman" pitchFamily="18" charset="0"/>
                <a:cs typeface="Times New Roman" pitchFamily="18" charset="0"/>
              </a:rPr>
              <a:t>(Corey </a:t>
            </a:r>
            <a:r>
              <a:rPr lang="en-US" sz="2000" i="1" dirty="0" smtClean="0">
                <a:latin typeface="Times New Roman" pitchFamily="18" charset="0"/>
                <a:cs typeface="Times New Roman" pitchFamily="18" charset="0"/>
              </a:rPr>
              <a:t>et al</a:t>
            </a:r>
            <a:r>
              <a:rPr lang="en-US" sz="2000" dirty="0" smtClean="0">
                <a:latin typeface="Times New Roman" pitchFamily="18" charset="0"/>
                <a:cs typeface="Times New Roman" pitchFamily="18" charset="0"/>
              </a:rPr>
              <a:t>, 2007, p. 139). </a:t>
            </a:r>
            <a:r>
              <a:rPr lang="en-US" dirty="0" smtClean="0">
                <a:latin typeface="Times New Roman" pitchFamily="18" charset="0"/>
                <a:cs typeface="Times New Roman" pitchFamily="18" charset="0"/>
              </a:rPr>
              <a:t/>
            </a:r>
            <a:br>
              <a:rPr lang="en-US" dirty="0" smtClean="0">
                <a:latin typeface="Times New Roman" pitchFamily="18" charset="0"/>
                <a:cs typeface="Times New Roman" pitchFamily="18" charset="0"/>
              </a:rPr>
            </a:br>
            <a:endParaRPr lang="en-US" dirty="0" smtClean="0">
              <a:latin typeface="Times New Roman" pitchFamily="18" charset="0"/>
              <a:cs typeface="Times New Roman" pitchFamily="18" charset="0"/>
            </a:endParaRPr>
          </a:p>
          <a:p>
            <a:pPr>
              <a:buNone/>
            </a:pP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304800" y="609600"/>
            <a:ext cx="3657600" cy="1828800"/>
          </a:xfrm>
        </p:spPr>
        <p:txBody>
          <a:bodyPr>
            <a:noAutofit/>
          </a:bodyPr>
          <a:lstStyle/>
          <a:p>
            <a:r>
              <a:rPr lang="en-US" sz="2800" dirty="0" smtClean="0">
                <a:latin typeface="Times New Roman" pitchFamily="18" charset="0"/>
                <a:cs typeface="Times New Roman" pitchFamily="18" charset="0"/>
              </a:rPr>
              <a:t>Ethical and Legal Standards of Care in Counseling: What Should Mark Do?</a:t>
            </a:r>
            <a:endParaRPr lang="en-US" sz="2800" dirty="0">
              <a:latin typeface="Times New Roman" pitchFamily="18" charset="0"/>
              <a:cs typeface="Times New Roman" pitchFamily="18" charset="0"/>
            </a:endParaRPr>
          </a:p>
        </p:txBody>
      </p:sp>
      <p:sp>
        <p:nvSpPr>
          <p:cNvPr id="3" name="Content Placeholder 2"/>
          <p:cNvSpPr>
            <a:spLocks noGrp="1"/>
          </p:cNvSpPr>
          <p:nvPr>
            <p:ph sz="half" idx="1"/>
          </p:nvPr>
        </p:nvSpPr>
        <p:spPr>
          <a:xfrm>
            <a:off x="3733800" y="762000"/>
            <a:ext cx="5111750" cy="5853113"/>
          </a:xfrm>
        </p:spPr>
        <p:txBody>
          <a:bodyPr>
            <a:normAutofit/>
          </a:bodyPr>
          <a:lstStyle/>
          <a:p>
            <a:pPr>
              <a:buNone/>
            </a:pPr>
            <a:r>
              <a:rPr lang="en-US" dirty="0"/>
              <a:t>	</a:t>
            </a:r>
            <a:r>
              <a:rPr lang="en-US" dirty="0" smtClean="0">
                <a:latin typeface="Times New Roman" pitchFamily="18" charset="0"/>
                <a:cs typeface="Times New Roman" pitchFamily="18" charset="0"/>
              </a:rPr>
              <a:t>Mark Hopkins is a Licensed Clinical Professional Counselor who works with a private Christian counseling center.  Mark’s particular religious philosophy and belief is that homosexuality should not be encouraged.  A new client, Peter Hall, has come to his first counseling session with the stated intention of improving his relationship with his partner, Rick Johnson. </a:t>
            </a:r>
          </a:p>
          <a:p>
            <a:endParaRPr lang="en-US" dirty="0"/>
          </a:p>
        </p:txBody>
      </p:sp>
      <p:pic>
        <p:nvPicPr>
          <p:cNvPr id="10" name="Picture 9" descr="chose a path.jpg"/>
          <p:cNvPicPr>
            <a:picLocks noChangeAspect="1"/>
          </p:cNvPicPr>
          <p:nvPr/>
        </p:nvPicPr>
        <p:blipFill>
          <a:blip r:embed="rId2"/>
          <a:stretch>
            <a:fillRect/>
          </a:stretch>
        </p:blipFill>
        <p:spPr>
          <a:xfrm>
            <a:off x="457200" y="2819400"/>
            <a:ext cx="3200400" cy="3429000"/>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228600" y="381000"/>
            <a:ext cx="3276600" cy="1676400"/>
          </a:xfrm>
        </p:spPr>
        <p:txBody>
          <a:bodyPr>
            <a:normAutofit/>
          </a:bodyPr>
          <a:lstStyle/>
          <a:p>
            <a:r>
              <a:rPr lang="en-US" sz="2400" dirty="0" smtClean="0"/>
              <a:t>Refusal to counsel a homosexual client is also grounds for malpractice</a:t>
            </a:r>
            <a:endParaRPr lang="en-US" sz="2400" dirty="0"/>
          </a:p>
        </p:txBody>
      </p:sp>
      <p:sp>
        <p:nvSpPr>
          <p:cNvPr id="11" name="Content Placeholder 10"/>
          <p:cNvSpPr>
            <a:spLocks noGrp="1"/>
          </p:cNvSpPr>
          <p:nvPr>
            <p:ph sz="half" idx="1"/>
          </p:nvPr>
        </p:nvSpPr>
        <p:spPr>
          <a:xfrm>
            <a:off x="3581400" y="457200"/>
            <a:ext cx="5264150" cy="6019800"/>
          </a:xfrm>
        </p:spPr>
        <p:txBody>
          <a:bodyPr>
            <a:normAutofit/>
          </a:bodyPr>
          <a:lstStyle/>
          <a:p>
            <a:pPr marL="114300" indent="-57150">
              <a:buNone/>
            </a:pPr>
            <a:r>
              <a:rPr lang="en-US" sz="2400" dirty="0" smtClean="0">
                <a:latin typeface="Times New Roman" pitchFamily="18" charset="0"/>
                <a:cs typeface="Times New Roman" pitchFamily="18" charset="0"/>
              </a:rPr>
              <a:t>“To </a:t>
            </a:r>
            <a:r>
              <a:rPr lang="en-US" sz="2400" dirty="0" smtClean="0">
                <a:latin typeface="Times New Roman" pitchFamily="18" charset="0"/>
                <a:cs typeface="Times New Roman" pitchFamily="18" charset="0"/>
              </a:rPr>
              <a:t>prevail in a malpractice suit, a </a:t>
            </a:r>
            <a:r>
              <a:rPr lang="en-US" sz="2400" dirty="0" smtClean="0">
                <a:latin typeface="Times New Roman" pitchFamily="18" charset="0"/>
                <a:cs typeface="Times New Roman" pitchFamily="18" charset="0"/>
              </a:rPr>
              <a:t>client must </a:t>
            </a:r>
            <a:r>
              <a:rPr lang="en-US" sz="2400" dirty="0" smtClean="0">
                <a:latin typeface="Times New Roman" pitchFamily="18" charset="0"/>
                <a:cs typeface="Times New Roman" pitchFamily="18" charset="0"/>
              </a:rPr>
              <a:t>show that there was a duty owed to the client, that </a:t>
            </a:r>
            <a:r>
              <a:rPr lang="en-US" sz="2400" dirty="0" smtClean="0">
                <a:latin typeface="Times New Roman" pitchFamily="18" charset="0"/>
                <a:cs typeface="Times New Roman" pitchFamily="18" charset="0"/>
              </a:rPr>
              <a:t>the counselor </a:t>
            </a:r>
            <a:r>
              <a:rPr lang="en-US" sz="2400" dirty="0" smtClean="0">
                <a:latin typeface="Times New Roman" pitchFamily="18" charset="0"/>
                <a:cs typeface="Times New Roman" pitchFamily="18" charset="0"/>
              </a:rPr>
              <a:t>breached that duty, and that the client was </a:t>
            </a:r>
            <a:r>
              <a:rPr lang="en-US" sz="2400" dirty="0" smtClean="0">
                <a:latin typeface="Times New Roman" pitchFamily="18" charset="0"/>
                <a:cs typeface="Times New Roman" pitchFamily="18" charset="0"/>
              </a:rPr>
              <a:t>injured (physically </a:t>
            </a:r>
            <a:r>
              <a:rPr lang="en-US" sz="2400" dirty="0" smtClean="0">
                <a:latin typeface="Times New Roman" pitchFamily="18" charset="0"/>
                <a:cs typeface="Times New Roman" pitchFamily="18" charset="0"/>
              </a:rPr>
              <a:t>or emotionally) because </a:t>
            </a:r>
            <a:r>
              <a:rPr lang="en-US" sz="2400" dirty="0" smtClean="0">
                <a:latin typeface="Times New Roman" pitchFamily="18" charset="0"/>
                <a:cs typeface="Times New Roman" pitchFamily="18" charset="0"/>
              </a:rPr>
              <a:t>the counselor breached his </a:t>
            </a:r>
            <a:r>
              <a:rPr lang="en-US" sz="2400" dirty="0" smtClean="0">
                <a:latin typeface="Times New Roman" pitchFamily="18" charset="0"/>
                <a:cs typeface="Times New Roman" pitchFamily="18" charset="0"/>
              </a:rPr>
              <a:t>or her duty</a:t>
            </a:r>
            <a:r>
              <a:rPr lang="en-US" sz="2400" dirty="0" smtClean="0">
                <a:latin typeface="Times New Roman" pitchFamily="18" charset="0"/>
                <a:cs typeface="Times New Roman" pitchFamily="18" charset="0"/>
              </a:rPr>
              <a:t>.”</a:t>
            </a:r>
            <a:r>
              <a:rPr lang="de-DE" sz="2400" dirty="0" smtClean="0">
                <a:latin typeface="Times New Roman" pitchFamily="18" charset="0"/>
                <a:cs typeface="Times New Roman" pitchFamily="18" charset="0"/>
              </a:rPr>
              <a:t> </a:t>
            </a:r>
            <a:r>
              <a:rPr lang="de-DE" sz="2400" dirty="0" smtClean="0">
                <a:latin typeface="Times New Roman" pitchFamily="18" charset="0"/>
                <a:cs typeface="Times New Roman" pitchFamily="18" charset="0"/>
              </a:rPr>
              <a:t>(Hermann </a:t>
            </a:r>
            <a:r>
              <a:rPr lang="de-DE" sz="2400" dirty="0" smtClean="0">
                <a:latin typeface="Times New Roman" pitchFamily="18" charset="0"/>
                <a:cs typeface="Times New Roman" pitchFamily="18" charset="0"/>
              </a:rPr>
              <a:t>and </a:t>
            </a:r>
            <a:r>
              <a:rPr lang="de-DE" sz="2400" dirty="0" smtClean="0">
                <a:latin typeface="Times New Roman" pitchFamily="18" charset="0"/>
                <a:cs typeface="Times New Roman" pitchFamily="18" charset="0"/>
              </a:rPr>
              <a:t>Herlihy, 2006 p. 416)</a:t>
            </a:r>
            <a:endParaRPr lang="en-US" sz="2400" dirty="0" smtClean="0">
              <a:latin typeface="Times New Roman" pitchFamily="18" charset="0"/>
              <a:cs typeface="Times New Roman" pitchFamily="18" charset="0"/>
            </a:endParaRPr>
          </a:p>
          <a:p>
            <a:pPr marL="114300" indent="22225">
              <a:buNone/>
            </a:pPr>
            <a:endParaRPr lang="en-US" dirty="0" smtClean="0">
              <a:latin typeface="Times New Roman" pitchFamily="18" charset="0"/>
              <a:cs typeface="Times New Roman" pitchFamily="18" charset="0"/>
            </a:endParaRPr>
          </a:p>
          <a:p>
            <a:pPr marL="114300" indent="22225">
              <a:buNone/>
            </a:pPr>
            <a:r>
              <a:rPr lang="en-US" sz="2400" dirty="0" smtClean="0">
                <a:latin typeface="Times New Roman" pitchFamily="18" charset="0"/>
                <a:cs typeface="Times New Roman" pitchFamily="18" charset="0"/>
              </a:rPr>
              <a:t>Refusing to treat a homosexual client—or to </a:t>
            </a:r>
            <a:r>
              <a:rPr lang="en-US" sz="2400" i="1" dirty="0" smtClean="0">
                <a:latin typeface="Times New Roman" pitchFamily="18" charset="0"/>
                <a:cs typeface="Times New Roman" pitchFamily="18" charset="0"/>
              </a:rPr>
              <a:t>selectively</a:t>
            </a:r>
            <a:r>
              <a:rPr lang="en-US" sz="2400" dirty="0" smtClean="0">
                <a:latin typeface="Times New Roman" pitchFamily="18" charset="0"/>
                <a:cs typeface="Times New Roman" pitchFamily="18" charset="0"/>
              </a:rPr>
              <a:t> avoid counseling on certain issues—could result in a situation meeting  the threshold of malpractice with gay clients.</a:t>
            </a:r>
          </a:p>
        </p:txBody>
      </p:sp>
      <p:pic>
        <p:nvPicPr>
          <p:cNvPr id="16" name="Picture 15" descr="gavel and books.jpg"/>
          <p:cNvPicPr>
            <a:picLocks noChangeAspect="1"/>
          </p:cNvPicPr>
          <p:nvPr/>
        </p:nvPicPr>
        <p:blipFill>
          <a:blip r:embed="rId2"/>
          <a:stretch>
            <a:fillRect/>
          </a:stretch>
        </p:blipFill>
        <p:spPr>
          <a:xfrm>
            <a:off x="457200" y="2667000"/>
            <a:ext cx="2819400" cy="3200400"/>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does this mean for Mark?</a:t>
            </a:r>
            <a:endParaRPr lang="en-US" dirty="0"/>
          </a:p>
        </p:txBody>
      </p:sp>
      <p:sp>
        <p:nvSpPr>
          <p:cNvPr id="3" name="Content Placeholder 2"/>
          <p:cNvSpPr>
            <a:spLocks noGrp="1"/>
          </p:cNvSpPr>
          <p:nvPr>
            <p:ph idx="1"/>
          </p:nvPr>
        </p:nvSpPr>
        <p:spPr>
          <a:xfrm>
            <a:off x="381000" y="1295400"/>
            <a:ext cx="8229600" cy="5334000"/>
          </a:xfrm>
        </p:spPr>
        <p:txBody>
          <a:bodyPr>
            <a:normAutofit lnSpcReduction="10000"/>
          </a:bodyPr>
          <a:lstStyle/>
          <a:p>
            <a:pPr marL="547688" indent="-33338">
              <a:buNone/>
            </a:pPr>
            <a:r>
              <a:rPr lang="en-US" dirty="0" smtClean="0">
                <a:latin typeface="Times New Roman" pitchFamily="18" charset="0"/>
                <a:cs typeface="Times New Roman" pitchFamily="18" charset="0"/>
              </a:rPr>
              <a:t>Mr</a:t>
            </a:r>
            <a:r>
              <a:rPr lang="en-US" dirty="0" smtClean="0">
                <a:latin typeface="Times New Roman" pitchFamily="18" charset="0"/>
                <a:cs typeface="Times New Roman" pitchFamily="18" charset="0"/>
              </a:rPr>
              <a:t>. Hopkins may be tempted to refuse to work with  this client based </a:t>
            </a:r>
            <a:r>
              <a:rPr lang="en-US" dirty="0" smtClean="0">
                <a:latin typeface="Times New Roman" pitchFamily="18" charset="0"/>
                <a:cs typeface="Times New Roman" pitchFamily="18" charset="0"/>
              </a:rPr>
              <a:t>only</a:t>
            </a:r>
            <a:r>
              <a:rPr lang="en-US" dirty="0" smtClean="0">
                <a:latin typeface="Times New Roman" pitchFamily="18" charset="0"/>
                <a:cs typeface="Times New Roman" pitchFamily="18" charset="0"/>
              </a:rPr>
              <a:t> on his conflict with </a:t>
            </a:r>
            <a:r>
              <a:rPr lang="en-US" dirty="0" smtClean="0">
                <a:latin typeface="Times New Roman" pitchFamily="18" charset="0"/>
                <a:cs typeface="Times New Roman" pitchFamily="18" charset="0"/>
              </a:rPr>
              <a:t>Peter Hall’s homosexuality.  However, this “solution” to potential problems does not present a </a:t>
            </a:r>
            <a:r>
              <a:rPr lang="en-US" dirty="0" smtClean="0">
                <a:latin typeface="Times New Roman" pitchFamily="18" charset="0"/>
                <a:cs typeface="Times New Roman" pitchFamily="18" charset="0"/>
              </a:rPr>
              <a:t>legal or ethical </a:t>
            </a:r>
            <a:r>
              <a:rPr lang="en-US" dirty="0" smtClean="0">
                <a:latin typeface="Times New Roman" pitchFamily="18" charset="0"/>
                <a:cs typeface="Times New Roman" pitchFamily="18" charset="0"/>
              </a:rPr>
              <a:t>alternative to working with this client. </a:t>
            </a:r>
          </a:p>
          <a:p>
            <a:pPr marL="547688" indent="-33338">
              <a:buNone/>
            </a:pPr>
            <a:endParaRPr lang="en-US" dirty="0" smtClean="0">
              <a:latin typeface="Times New Roman" pitchFamily="18" charset="0"/>
              <a:cs typeface="Times New Roman" pitchFamily="18" charset="0"/>
            </a:endParaRPr>
          </a:p>
          <a:p>
            <a:pPr marL="547688" indent="-33338">
              <a:buNone/>
            </a:pPr>
            <a:endParaRPr lang="en-US" dirty="0" smtClean="0">
              <a:latin typeface="Times New Roman" pitchFamily="18" charset="0"/>
              <a:cs typeface="Times New Roman" pitchFamily="18" charset="0"/>
            </a:endParaRPr>
          </a:p>
          <a:p>
            <a:pPr marL="547688" indent="-33338">
              <a:buNone/>
            </a:pPr>
            <a:endParaRPr lang="en-US" dirty="0" smtClean="0">
              <a:latin typeface="Times New Roman" pitchFamily="18" charset="0"/>
              <a:cs typeface="Times New Roman" pitchFamily="18" charset="0"/>
            </a:endParaRPr>
          </a:p>
          <a:p>
            <a:pPr marL="547688" indent="-33338">
              <a:buNone/>
            </a:pPr>
            <a:endParaRPr lang="en-US" dirty="0" smtClean="0">
              <a:latin typeface="Times New Roman" pitchFamily="18" charset="0"/>
              <a:cs typeface="Times New Roman" pitchFamily="18" charset="0"/>
            </a:endParaRPr>
          </a:p>
          <a:p>
            <a:pPr marL="547688" indent="-33338">
              <a:buNone/>
            </a:pPr>
            <a:r>
              <a:rPr lang="en-US" dirty="0" smtClean="0">
                <a:latin typeface="Times New Roman" pitchFamily="18" charset="0"/>
                <a:cs typeface="Times New Roman" pitchFamily="18" charset="0"/>
              </a:rPr>
              <a:t>Mr. Hopkins also cannot </a:t>
            </a:r>
            <a:r>
              <a:rPr lang="en-US" dirty="0" smtClean="0">
                <a:latin typeface="Times New Roman" pitchFamily="18" charset="0"/>
                <a:cs typeface="Times New Roman" pitchFamily="18" charset="0"/>
              </a:rPr>
              <a:t> legally or ethically “selectively </a:t>
            </a:r>
            <a:r>
              <a:rPr lang="en-US" dirty="0" smtClean="0">
                <a:latin typeface="Times New Roman" pitchFamily="18" charset="0"/>
                <a:cs typeface="Times New Roman" pitchFamily="18" charset="0"/>
              </a:rPr>
              <a:t>counsel” his client by refusing to discuss homosexual relationship issues.</a:t>
            </a:r>
          </a:p>
          <a:p>
            <a:pPr marL="547688" indent="23813">
              <a:buNone/>
            </a:pPr>
            <a:endParaRPr lang="en-US" dirty="0" smtClean="0">
              <a:latin typeface="Times New Roman" pitchFamily="18" charset="0"/>
              <a:cs typeface="Times New Roman" pitchFamily="18" charset="0"/>
            </a:endParaRPr>
          </a:p>
        </p:txBody>
      </p:sp>
      <p:pic>
        <p:nvPicPr>
          <p:cNvPr id="5" name="Picture 4" descr="niko monkeys.jpg"/>
          <p:cNvPicPr>
            <a:picLocks noChangeAspect="1"/>
          </p:cNvPicPr>
          <p:nvPr/>
        </p:nvPicPr>
        <p:blipFill>
          <a:blip r:embed="rId2"/>
          <a:stretch>
            <a:fillRect/>
          </a:stretch>
        </p:blipFill>
        <p:spPr>
          <a:xfrm>
            <a:off x="2819400" y="3505200"/>
            <a:ext cx="2971800" cy="1371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He </a:t>
            </a:r>
            <a:r>
              <a:rPr lang="en-US" i="1" dirty="0" smtClean="0"/>
              <a:t>Can</a:t>
            </a:r>
            <a:r>
              <a:rPr lang="en-US" dirty="0" smtClean="0"/>
              <a:t> Refer His Client for the Right Reasons</a:t>
            </a:r>
            <a:endParaRPr lang="en-US" dirty="0"/>
          </a:p>
        </p:txBody>
      </p:sp>
      <p:sp>
        <p:nvSpPr>
          <p:cNvPr id="3" name="Content Placeholder 2"/>
          <p:cNvSpPr>
            <a:spLocks noGrp="1"/>
          </p:cNvSpPr>
          <p:nvPr>
            <p:ph idx="1"/>
          </p:nvPr>
        </p:nvSpPr>
        <p:spPr>
          <a:xfrm>
            <a:off x="457200" y="1600200"/>
            <a:ext cx="8229600" cy="5029200"/>
          </a:xfrm>
        </p:spPr>
        <p:txBody>
          <a:bodyPr>
            <a:normAutofit/>
          </a:bodyPr>
          <a:lstStyle/>
          <a:p>
            <a:pPr>
              <a:buNone/>
            </a:pPr>
            <a:r>
              <a:rPr lang="en-US" sz="2400" dirty="0" smtClean="0">
                <a:latin typeface="Times New Roman" pitchFamily="18" charset="0"/>
                <a:cs typeface="Times New Roman" pitchFamily="18" charset="0"/>
              </a:rPr>
              <a:t>According to the ACA </a:t>
            </a:r>
            <a:r>
              <a:rPr lang="en-US" sz="2400" dirty="0" smtClean="0">
                <a:latin typeface="Times New Roman" pitchFamily="18" charset="0"/>
                <a:cs typeface="Times New Roman" pitchFamily="18" charset="0"/>
              </a:rPr>
              <a:t>C</a:t>
            </a:r>
            <a:r>
              <a:rPr lang="en-US" sz="2400" dirty="0" smtClean="0">
                <a:latin typeface="Times New Roman" pitchFamily="18" charset="0"/>
                <a:cs typeface="Times New Roman" pitchFamily="18" charset="0"/>
              </a:rPr>
              <a:t>ode of Ethics:</a:t>
            </a:r>
          </a:p>
          <a:p>
            <a:pPr>
              <a:buNone/>
            </a:pPr>
            <a:endParaRPr lang="en-US" sz="1000" dirty="0" smtClean="0">
              <a:latin typeface="Times New Roman" pitchFamily="18" charset="0"/>
              <a:cs typeface="Times New Roman" pitchFamily="18" charset="0"/>
            </a:endParaRPr>
          </a:p>
          <a:p>
            <a:pPr marL="114300" indent="0">
              <a:buNone/>
            </a:pPr>
            <a:r>
              <a:rPr lang="en-US" sz="2400" dirty="0" smtClean="0">
                <a:latin typeface="Times New Roman" pitchFamily="18" charset="0"/>
                <a:cs typeface="Times New Roman" pitchFamily="18" charset="0"/>
              </a:rPr>
              <a:t>“Counselors </a:t>
            </a:r>
            <a:r>
              <a:rPr lang="en-US" sz="2400" dirty="0" smtClean="0">
                <a:latin typeface="Times New Roman" pitchFamily="18" charset="0"/>
                <a:cs typeface="Times New Roman" pitchFamily="18" charset="0"/>
              </a:rPr>
              <a:t>practice only within </a:t>
            </a:r>
            <a:r>
              <a:rPr lang="en-US" sz="2400" dirty="0" smtClean="0">
                <a:latin typeface="Times New Roman" pitchFamily="18" charset="0"/>
                <a:cs typeface="Times New Roman" pitchFamily="18" charset="0"/>
              </a:rPr>
              <a:t>the boundaries </a:t>
            </a:r>
            <a:r>
              <a:rPr lang="en-US" sz="2400" dirty="0" smtClean="0">
                <a:latin typeface="Times New Roman" pitchFamily="18" charset="0"/>
                <a:cs typeface="Times New Roman" pitchFamily="18" charset="0"/>
              </a:rPr>
              <a:t>of their </a:t>
            </a:r>
            <a:r>
              <a:rPr lang="en-US" sz="2400" dirty="0" smtClean="0">
                <a:latin typeface="Times New Roman" pitchFamily="18" charset="0"/>
                <a:cs typeface="Times New Roman" pitchFamily="18" charset="0"/>
              </a:rPr>
              <a:t>competence, based </a:t>
            </a:r>
            <a:r>
              <a:rPr lang="en-US" sz="2400" dirty="0" smtClean="0">
                <a:latin typeface="Times New Roman" pitchFamily="18" charset="0"/>
                <a:cs typeface="Times New Roman" pitchFamily="18" charset="0"/>
              </a:rPr>
              <a:t>on their education, </a:t>
            </a:r>
            <a:r>
              <a:rPr lang="en-US" sz="2400" dirty="0" smtClean="0">
                <a:latin typeface="Times New Roman" pitchFamily="18" charset="0"/>
                <a:cs typeface="Times New Roman" pitchFamily="18" charset="0"/>
              </a:rPr>
              <a:t>training, supervised </a:t>
            </a:r>
            <a:r>
              <a:rPr lang="en-US" sz="2400" dirty="0" smtClean="0">
                <a:latin typeface="Times New Roman" pitchFamily="18" charset="0"/>
                <a:cs typeface="Times New Roman" pitchFamily="18" charset="0"/>
              </a:rPr>
              <a:t>experience, state and </a:t>
            </a:r>
            <a:r>
              <a:rPr lang="en-US" sz="2400" dirty="0" smtClean="0">
                <a:latin typeface="Times New Roman" pitchFamily="18" charset="0"/>
                <a:cs typeface="Times New Roman" pitchFamily="18" charset="0"/>
              </a:rPr>
              <a:t>national professional </a:t>
            </a:r>
            <a:r>
              <a:rPr lang="en-US" sz="2400" dirty="0" smtClean="0">
                <a:latin typeface="Times New Roman" pitchFamily="18" charset="0"/>
                <a:cs typeface="Times New Roman" pitchFamily="18" charset="0"/>
              </a:rPr>
              <a:t>credentials, </a:t>
            </a:r>
            <a:r>
              <a:rPr lang="en-US" sz="2400" dirty="0" smtClean="0">
                <a:latin typeface="Times New Roman" pitchFamily="18" charset="0"/>
                <a:cs typeface="Times New Roman" pitchFamily="18" charset="0"/>
              </a:rPr>
              <a:t>and appropriate </a:t>
            </a:r>
            <a:r>
              <a:rPr lang="en-US" sz="2400" dirty="0" smtClean="0">
                <a:latin typeface="Times New Roman" pitchFamily="18" charset="0"/>
                <a:cs typeface="Times New Roman" pitchFamily="18" charset="0"/>
              </a:rPr>
              <a:t>professional </a:t>
            </a:r>
            <a:r>
              <a:rPr lang="en-US" sz="2400" dirty="0" smtClean="0">
                <a:latin typeface="Times New Roman" pitchFamily="18" charset="0"/>
                <a:cs typeface="Times New Roman" pitchFamily="18" charset="0"/>
              </a:rPr>
              <a:t>experience. Counselors </a:t>
            </a:r>
            <a:r>
              <a:rPr lang="en-US" sz="2400" dirty="0" smtClean="0">
                <a:latin typeface="Times New Roman" pitchFamily="18" charset="0"/>
                <a:cs typeface="Times New Roman" pitchFamily="18" charset="0"/>
              </a:rPr>
              <a:t>gain knowledge, </a:t>
            </a:r>
            <a:r>
              <a:rPr lang="en-US" sz="2400" dirty="0" smtClean="0">
                <a:latin typeface="Times New Roman" pitchFamily="18" charset="0"/>
                <a:cs typeface="Times New Roman" pitchFamily="18" charset="0"/>
              </a:rPr>
              <a:t>personal awareness</a:t>
            </a:r>
            <a:r>
              <a:rPr lang="en-US" sz="2400" dirty="0" smtClean="0">
                <a:latin typeface="Times New Roman" pitchFamily="18" charset="0"/>
                <a:cs typeface="Times New Roman" pitchFamily="18" charset="0"/>
              </a:rPr>
              <a:t>, sensitivity, and skills </a:t>
            </a:r>
            <a:r>
              <a:rPr lang="en-US" sz="2400" dirty="0" smtClean="0">
                <a:latin typeface="Times New Roman" pitchFamily="18" charset="0"/>
                <a:cs typeface="Times New Roman" pitchFamily="18" charset="0"/>
              </a:rPr>
              <a:t>pertinent to </a:t>
            </a:r>
            <a:r>
              <a:rPr lang="en-US" sz="2400" dirty="0" smtClean="0">
                <a:latin typeface="Times New Roman" pitchFamily="18" charset="0"/>
                <a:cs typeface="Times New Roman" pitchFamily="18" charset="0"/>
              </a:rPr>
              <a:t>working with a diverse </a:t>
            </a:r>
            <a:r>
              <a:rPr lang="en-US" sz="2400" dirty="0" smtClean="0">
                <a:latin typeface="Times New Roman" pitchFamily="18" charset="0"/>
                <a:cs typeface="Times New Roman" pitchFamily="18" charset="0"/>
              </a:rPr>
              <a:t>client population.” ACA Code </a:t>
            </a:r>
            <a:r>
              <a:rPr lang="en-US" sz="2400" b="1" dirty="0" smtClean="0"/>
              <a:t>C.2.a</a:t>
            </a:r>
            <a:r>
              <a:rPr lang="en-US" sz="2400" b="1" dirty="0" smtClean="0"/>
              <a:t>.</a:t>
            </a:r>
            <a:endParaRPr lang="en-US" sz="2400" dirty="0" smtClean="0">
              <a:latin typeface="Times New Roman" pitchFamily="18" charset="0"/>
              <a:cs typeface="Times New Roman" pitchFamily="18" charset="0"/>
            </a:endParaRPr>
          </a:p>
          <a:p>
            <a:pPr marL="114300" indent="0">
              <a:buNone/>
            </a:pPr>
            <a:endParaRPr lang="en-US" sz="1000" dirty="0" smtClean="0">
              <a:latin typeface="Times New Roman" pitchFamily="18" charset="0"/>
              <a:cs typeface="Times New Roman" pitchFamily="18" charset="0"/>
            </a:endParaRPr>
          </a:p>
          <a:p>
            <a:pPr marL="114300" indent="0">
              <a:buNone/>
            </a:pPr>
            <a:r>
              <a:rPr lang="en-US" sz="2400" dirty="0" smtClean="0">
                <a:latin typeface="Times New Roman" pitchFamily="18" charset="0"/>
                <a:cs typeface="Times New Roman" pitchFamily="18" charset="0"/>
              </a:rPr>
              <a:t>If Mark Hopkins is not currently competent to counsel Peter Hall because of a lack of training, education, or experience, he could ethically refer him to another counselor.</a:t>
            </a:r>
          </a:p>
          <a:p>
            <a:pPr>
              <a:buNone/>
            </a:pPr>
            <a:endParaRPr lang="en-US" sz="2400" dirty="0" smtClean="0"/>
          </a:p>
        </p:txBody>
      </p:sp>
      <p:sp>
        <p:nvSpPr>
          <p:cNvPr id="6" name="TextBox 5"/>
          <p:cNvSpPr txBox="1"/>
          <p:nvPr/>
        </p:nvSpPr>
        <p:spPr>
          <a:xfrm>
            <a:off x="533400" y="6172200"/>
            <a:ext cx="7816563" cy="369332"/>
          </a:xfrm>
          <a:prstGeom prst="rect">
            <a:avLst/>
          </a:prstGeom>
          <a:noFill/>
        </p:spPr>
        <p:txBody>
          <a:bodyPr wrap="none" rtlCol="0">
            <a:spAutoFit/>
          </a:bodyPr>
          <a:lstStyle/>
          <a:p>
            <a:r>
              <a:rPr lang="en-US" dirty="0" smtClean="0"/>
              <a:t>Note: This analysis relies on the arguments of </a:t>
            </a:r>
            <a:r>
              <a:rPr lang="de-DE" dirty="0" smtClean="0"/>
              <a:t> </a:t>
            </a:r>
            <a:r>
              <a:rPr lang="de-DE" dirty="0" smtClean="0"/>
              <a:t>Hermann and Herlihy, 2006</a:t>
            </a:r>
            <a:r>
              <a:rPr lang="en-US" dirty="0" smtClean="0"/>
              <a:t> </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He </a:t>
            </a:r>
            <a:r>
              <a:rPr lang="en-US" i="1" dirty="0" smtClean="0"/>
              <a:t>Can</a:t>
            </a:r>
            <a:r>
              <a:rPr lang="en-US" dirty="0" smtClean="0"/>
              <a:t> Refer His Client for the Right Reasons</a:t>
            </a:r>
            <a:endParaRPr lang="en-US" dirty="0"/>
          </a:p>
        </p:txBody>
      </p:sp>
      <p:sp>
        <p:nvSpPr>
          <p:cNvPr id="3" name="Content Placeholder 2"/>
          <p:cNvSpPr>
            <a:spLocks noGrp="1"/>
          </p:cNvSpPr>
          <p:nvPr>
            <p:ph idx="1"/>
          </p:nvPr>
        </p:nvSpPr>
        <p:spPr/>
        <p:txBody>
          <a:bodyPr>
            <a:normAutofit/>
          </a:bodyPr>
          <a:lstStyle/>
          <a:p>
            <a:pPr marL="114300" indent="0">
              <a:buNone/>
            </a:pPr>
            <a:r>
              <a:rPr lang="en-US" sz="2400" dirty="0" smtClean="0">
                <a:latin typeface="Times New Roman" pitchFamily="18" charset="0"/>
                <a:cs typeface="Times New Roman" pitchFamily="18" charset="0"/>
              </a:rPr>
              <a:t>“If counselors determine an inability to be of professional assistance to clients, they avoid entering or continuing counseling relationships.  Counselors are knowledgeable about culturally and clinically appropriate referral resources and suggest these alternatives. If clients decline the suggested referrals counselors should discontinue the relationship</a:t>
            </a:r>
            <a:r>
              <a:rPr lang="en-US" sz="2400" dirty="0" smtClean="0">
                <a:latin typeface="Times New Roman" pitchFamily="18" charset="0"/>
                <a:cs typeface="Times New Roman" pitchFamily="18" charset="0"/>
              </a:rPr>
              <a:t>.”</a:t>
            </a:r>
          </a:p>
          <a:p>
            <a:pPr marL="114300" indent="0">
              <a:buNone/>
            </a:pPr>
            <a:r>
              <a:rPr lang="en-US" sz="2400" dirty="0" smtClean="0">
                <a:latin typeface="Times New Roman" pitchFamily="18" charset="0"/>
                <a:cs typeface="Times New Roman" pitchFamily="18" charset="0"/>
              </a:rPr>
              <a:t>					ACA Code  </a:t>
            </a:r>
            <a:r>
              <a:rPr lang="en-US" sz="2400" b="1" dirty="0" smtClean="0">
                <a:latin typeface="Times New Roman" pitchFamily="18" charset="0"/>
                <a:cs typeface="Times New Roman" pitchFamily="18" charset="0"/>
              </a:rPr>
              <a:t>A.11.b.</a:t>
            </a:r>
          </a:p>
          <a:p>
            <a:pPr marL="114300" indent="0">
              <a:buNone/>
            </a:pPr>
            <a:endParaRPr lang="en-US" sz="2400" dirty="0" smtClean="0">
              <a:latin typeface="Times New Roman" pitchFamily="18" charset="0"/>
              <a:cs typeface="Times New Roman" pitchFamily="18" charset="0"/>
            </a:endParaRPr>
          </a:p>
          <a:p>
            <a:pPr marL="114300" indent="0">
              <a:buNone/>
            </a:pPr>
            <a:r>
              <a:rPr lang="en-US" sz="2400" dirty="0" smtClean="0">
                <a:latin typeface="Times New Roman" pitchFamily="18" charset="0"/>
                <a:cs typeface="Times New Roman" pitchFamily="18" charset="0"/>
              </a:rPr>
              <a:t>It is suggested by court precedent that “an inability to be of professional assistance” is </a:t>
            </a:r>
            <a:r>
              <a:rPr lang="en-US" sz="2400" b="1" dirty="0" smtClean="0">
                <a:latin typeface="Times New Roman" pitchFamily="18" charset="0"/>
                <a:cs typeface="Times New Roman" pitchFamily="18" charset="0"/>
              </a:rPr>
              <a:t>not </a:t>
            </a:r>
            <a:r>
              <a:rPr lang="en-US" sz="2400" dirty="0" smtClean="0">
                <a:latin typeface="Times New Roman" pitchFamily="18" charset="0"/>
                <a:cs typeface="Times New Roman" pitchFamily="18" charset="0"/>
              </a:rPr>
              <a:t>the same as “values which conflict with the clients’.”</a:t>
            </a:r>
          </a:p>
          <a:p>
            <a:pPr marL="114300" indent="0">
              <a:buNone/>
            </a:pPr>
            <a:endParaRPr lang="en-US" sz="2400" b="1" dirty="0" smtClean="0">
              <a:latin typeface="Times New Roman" pitchFamily="18" charset="0"/>
              <a:cs typeface="Times New Roman" pitchFamily="18" charset="0"/>
            </a:endParaRPr>
          </a:p>
        </p:txBody>
      </p:sp>
      <p:sp>
        <p:nvSpPr>
          <p:cNvPr id="6" name="TextBox 5"/>
          <p:cNvSpPr txBox="1"/>
          <p:nvPr/>
        </p:nvSpPr>
        <p:spPr>
          <a:xfrm>
            <a:off x="533400" y="6172200"/>
            <a:ext cx="7816563" cy="369332"/>
          </a:xfrm>
          <a:prstGeom prst="rect">
            <a:avLst/>
          </a:prstGeom>
          <a:noFill/>
        </p:spPr>
        <p:txBody>
          <a:bodyPr wrap="none" rtlCol="0">
            <a:spAutoFit/>
          </a:bodyPr>
          <a:lstStyle/>
          <a:p>
            <a:r>
              <a:rPr lang="en-US" dirty="0" smtClean="0"/>
              <a:t>Note: This analysis relies on the arguments of </a:t>
            </a:r>
            <a:r>
              <a:rPr lang="de-DE" dirty="0" smtClean="0"/>
              <a:t> </a:t>
            </a:r>
            <a:r>
              <a:rPr lang="de-DE" dirty="0" smtClean="0"/>
              <a:t>Hermann and Herlihy, 2006</a:t>
            </a:r>
            <a:r>
              <a:rPr lang="en-US" dirty="0" smtClean="0"/>
              <a:t> </a:t>
            </a: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What are the Relevant Personal Issues?</a:t>
            </a:r>
            <a:endParaRPr lang="en-US" dirty="0"/>
          </a:p>
        </p:txBody>
      </p:sp>
      <p:sp>
        <p:nvSpPr>
          <p:cNvPr id="5" name="Content Placeholder 4"/>
          <p:cNvSpPr>
            <a:spLocks noGrp="1"/>
          </p:cNvSpPr>
          <p:nvPr>
            <p:ph sz="half" idx="1"/>
          </p:nvPr>
        </p:nvSpPr>
        <p:spPr>
          <a:xfrm>
            <a:off x="0" y="1600200"/>
            <a:ext cx="4495800" cy="4525963"/>
          </a:xfrm>
        </p:spPr>
        <p:txBody>
          <a:bodyPr>
            <a:normAutofit fontScale="70000" lnSpcReduction="20000"/>
          </a:bodyPr>
          <a:lstStyle/>
          <a:p>
            <a:r>
              <a:rPr lang="en-US" sz="3400" dirty="0" smtClean="0">
                <a:latin typeface="Times New Roman" pitchFamily="18" charset="0"/>
                <a:cs typeface="Times New Roman" pitchFamily="18" charset="0"/>
              </a:rPr>
              <a:t>Mark's personal bias, </a:t>
            </a:r>
            <a:r>
              <a:rPr lang="en-US" sz="3400" dirty="0" smtClean="0">
                <a:latin typeface="Times New Roman" pitchFamily="18" charset="0"/>
                <a:cs typeface="Times New Roman" pitchFamily="18" charset="0"/>
              </a:rPr>
              <a:t> </a:t>
            </a:r>
            <a:r>
              <a:rPr lang="en-US" sz="3400" dirty="0" smtClean="0">
                <a:latin typeface="Times New Roman" pitchFamily="18" charset="0"/>
                <a:cs typeface="Times New Roman" pitchFamily="18" charset="0"/>
              </a:rPr>
              <a:t>"that homosexuality should not </a:t>
            </a:r>
            <a:r>
              <a:rPr lang="en-US" sz="3400" dirty="0" smtClean="0">
                <a:latin typeface="Times New Roman" pitchFamily="18" charset="0"/>
                <a:cs typeface="Times New Roman" pitchFamily="18" charset="0"/>
              </a:rPr>
              <a:t>be encouraged," may affect his relationship with his client</a:t>
            </a:r>
          </a:p>
          <a:p>
            <a:pPr>
              <a:buNone/>
            </a:pPr>
            <a:endParaRPr lang="en-US" sz="3400" dirty="0" smtClean="0">
              <a:latin typeface="Times New Roman" pitchFamily="18" charset="0"/>
              <a:cs typeface="Times New Roman" pitchFamily="18" charset="0"/>
            </a:endParaRPr>
          </a:p>
          <a:p>
            <a:r>
              <a:rPr lang="en-US" sz="3400" dirty="0" smtClean="0">
                <a:latin typeface="Times New Roman" pitchFamily="18" charset="0"/>
                <a:cs typeface="Times New Roman" pitchFamily="18" charset="0"/>
              </a:rPr>
              <a:t>It is </a:t>
            </a:r>
            <a:r>
              <a:rPr lang="en-US" sz="3400" dirty="0" smtClean="0">
                <a:latin typeface="Times New Roman" pitchFamily="18" charset="0"/>
                <a:cs typeface="Times New Roman" pitchFamily="18" charset="0"/>
              </a:rPr>
              <a:t>possible that </a:t>
            </a:r>
            <a:r>
              <a:rPr lang="en-US" sz="3400" dirty="0" smtClean="0">
                <a:latin typeface="Times New Roman" pitchFamily="18" charset="0"/>
                <a:cs typeface="Times New Roman" pitchFamily="18" charset="0"/>
              </a:rPr>
              <a:t>Peter would perceive </a:t>
            </a:r>
            <a:r>
              <a:rPr lang="en-US" sz="3400" dirty="0" smtClean="0">
                <a:latin typeface="Times New Roman" pitchFamily="18" charset="0"/>
                <a:cs typeface="Times New Roman" pitchFamily="18" charset="0"/>
              </a:rPr>
              <a:t>Mark’s views, which could cause harm</a:t>
            </a:r>
            <a:r>
              <a:rPr lang="en-US" sz="3400" dirty="0" smtClean="0">
                <a:latin typeface="Times New Roman" pitchFamily="18" charset="0"/>
                <a:cs typeface="Times New Roman" pitchFamily="18" charset="0"/>
              </a:rPr>
              <a:t>.</a:t>
            </a:r>
            <a:r>
              <a:rPr lang="en-US" sz="3400" dirty="0" smtClean="0"/>
              <a:t/>
            </a:r>
            <a:br>
              <a:rPr lang="en-US" sz="3400" dirty="0" smtClean="0"/>
            </a:br>
            <a:r>
              <a:rPr lang="en-US" dirty="0" smtClean="0"/>
              <a:t/>
            </a:r>
            <a:br>
              <a:rPr lang="en-US" dirty="0" smtClean="0"/>
            </a:br>
            <a:r>
              <a:rPr lang="en-US" dirty="0" smtClean="0"/>
              <a:t/>
            </a:r>
            <a:br>
              <a:rPr lang="en-US" dirty="0" smtClean="0"/>
            </a:br>
            <a:endParaRPr lang="en-US" dirty="0"/>
          </a:p>
        </p:txBody>
      </p:sp>
      <p:sp>
        <p:nvSpPr>
          <p:cNvPr id="6" name="Content Placeholder 5"/>
          <p:cNvSpPr>
            <a:spLocks noGrp="1"/>
          </p:cNvSpPr>
          <p:nvPr>
            <p:ph sz="half" idx="2"/>
          </p:nvPr>
        </p:nvSpPr>
        <p:spPr>
          <a:xfrm>
            <a:off x="4495800" y="1600200"/>
            <a:ext cx="4267200" cy="4876800"/>
          </a:xfrm>
        </p:spPr>
        <p:txBody>
          <a:bodyPr>
            <a:normAutofit fontScale="70000" lnSpcReduction="20000"/>
          </a:bodyPr>
          <a:lstStyle/>
          <a:p>
            <a:r>
              <a:rPr lang="en-US" sz="3400" dirty="0" smtClean="0">
                <a:latin typeface="Times New Roman" pitchFamily="18" charset="0"/>
                <a:cs typeface="Times New Roman" pitchFamily="18" charset="0"/>
              </a:rPr>
              <a:t>Duran, </a:t>
            </a:r>
            <a:r>
              <a:rPr lang="en-US" sz="3400" dirty="0" err="1" smtClean="0">
                <a:latin typeface="Times New Roman" pitchFamily="18" charset="0"/>
                <a:cs typeface="Times New Roman" pitchFamily="18" charset="0"/>
              </a:rPr>
              <a:t>Firehammer</a:t>
            </a:r>
            <a:r>
              <a:rPr lang="en-US" sz="3400" dirty="0" smtClean="0">
                <a:latin typeface="Times New Roman" pitchFamily="18" charset="0"/>
                <a:cs typeface="Times New Roman" pitchFamily="18" charset="0"/>
              </a:rPr>
              <a:t>, and Gonzales (2008, p. 288) in Corey et al "assert</a:t>
            </a:r>
            <a:br>
              <a:rPr lang="en-US" sz="3400" dirty="0" smtClean="0">
                <a:latin typeface="Times New Roman" pitchFamily="18" charset="0"/>
                <a:cs typeface="Times New Roman" pitchFamily="18" charset="0"/>
              </a:rPr>
            </a:br>
            <a:r>
              <a:rPr lang="en-US" sz="3400" dirty="0" smtClean="0">
                <a:latin typeface="Times New Roman" pitchFamily="18" charset="0"/>
                <a:cs typeface="Times New Roman" pitchFamily="18" charset="0"/>
              </a:rPr>
              <a:t>that </a:t>
            </a:r>
            <a:r>
              <a:rPr lang="en-US" sz="3400" dirty="0" smtClean="0">
                <a:latin typeface="Times New Roman" pitchFamily="18" charset="0"/>
                <a:cs typeface="Times New Roman" pitchFamily="18" charset="0"/>
              </a:rPr>
              <a:t>culture [i.e. including sexual orientation] is part of the soul: 'When the soul or culture of some persons are oppressed, we are all oppressed and wounded in ways that require healing if we are to become liberated from such oppression." </a:t>
            </a:r>
            <a:endParaRPr lang="en-US" sz="3400" dirty="0" smtClean="0">
              <a:latin typeface="Times New Roman" pitchFamily="18" charset="0"/>
              <a:cs typeface="Times New Roman" pitchFamily="18" charset="0"/>
            </a:endParaRPr>
          </a:p>
          <a:p>
            <a:endParaRPr lang="en-US" dirty="0" smtClean="0">
              <a:solidFill>
                <a:srgbClr val="FFFF00"/>
              </a:solidFill>
            </a:endParaRPr>
          </a:p>
          <a:p>
            <a:pPr>
              <a:buNone/>
            </a:pPr>
            <a:r>
              <a:rPr lang="en-US" dirty="0" smtClean="0">
                <a:solidFill>
                  <a:srgbClr val="FFFF00"/>
                </a:solidFill>
              </a:rPr>
              <a:t>	(</a:t>
            </a:r>
            <a:r>
              <a:rPr lang="en-US" dirty="0" smtClean="0">
                <a:solidFill>
                  <a:srgbClr val="FFFF00"/>
                </a:solidFill>
              </a:rPr>
              <a:t>Multicultural Perspectives and Diversity Issues, p. 114-115</a:t>
            </a:r>
            <a:r>
              <a:rPr lang="en-US" dirty="0" smtClean="0">
                <a:solidFill>
                  <a:srgbClr val="FFFF00"/>
                </a:solidFill>
              </a:rPr>
              <a:t>) Correct this citation</a:t>
            </a:r>
            <a:r>
              <a:rPr lang="en-US" dirty="0" smtClean="0"/>
              <a:t/>
            </a:r>
            <a:br>
              <a:rPr lang="en-US" dirty="0" smtClean="0"/>
            </a:b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715000" y="381000"/>
            <a:ext cx="3200400" cy="1447800"/>
          </a:xfrm>
        </p:spPr>
        <p:txBody>
          <a:bodyPr>
            <a:noAutofit/>
          </a:bodyPr>
          <a:lstStyle/>
          <a:p>
            <a:r>
              <a:rPr lang="en-US" sz="3200" b="0" dirty="0" smtClean="0"/>
              <a:t>Obtaining an Outside Perspective</a:t>
            </a:r>
            <a:endParaRPr lang="en-US" sz="3200" b="0" dirty="0"/>
          </a:p>
        </p:txBody>
      </p:sp>
      <p:sp>
        <p:nvSpPr>
          <p:cNvPr id="25" name="Content Placeholder 24"/>
          <p:cNvSpPr>
            <a:spLocks noGrp="1"/>
          </p:cNvSpPr>
          <p:nvPr>
            <p:ph sz="half" idx="1"/>
          </p:nvPr>
        </p:nvSpPr>
        <p:spPr>
          <a:xfrm>
            <a:off x="228600" y="381000"/>
            <a:ext cx="5181600" cy="6096000"/>
          </a:xfrm>
        </p:spPr>
        <p:txBody>
          <a:bodyPr>
            <a:normAutofit/>
          </a:bodyPr>
          <a:lstStyle/>
          <a:p>
            <a:pPr marL="171450" indent="-57150">
              <a:buNone/>
            </a:pPr>
            <a:r>
              <a:rPr lang="en-US" sz="2400" dirty="0" smtClean="0"/>
              <a:t>Obtaining </a:t>
            </a:r>
            <a:r>
              <a:rPr lang="en-US" sz="2400" dirty="0" smtClean="0"/>
              <a:t>outside consultation and/or supervision </a:t>
            </a:r>
            <a:r>
              <a:rPr lang="en-US" sz="2400" dirty="0" smtClean="0"/>
              <a:t>is </a:t>
            </a:r>
            <a:r>
              <a:rPr lang="en-US" sz="2400" dirty="0" smtClean="0"/>
              <a:t>especially important for Mark Hopkins, who faces complex issues in his decisions about how to handle counseling a gay client, given his personal values. </a:t>
            </a:r>
          </a:p>
          <a:p>
            <a:pPr marL="171450" indent="-57150">
              <a:buNone/>
            </a:pPr>
            <a:endParaRPr lang="en-US" sz="2400" dirty="0" smtClean="0"/>
          </a:p>
          <a:p>
            <a:pPr marL="171450" indent="-57150">
              <a:buNone/>
            </a:pPr>
            <a:r>
              <a:rPr lang="en-US" sz="2400" dirty="0" smtClean="0"/>
              <a:t>Consulting experts demonstrates a counselor's desire to provide the best possible care for clients (Corey, 2007), and is strongly supported by several aspects of the ACA ethics code.</a:t>
            </a:r>
            <a:br>
              <a:rPr lang="en-US" sz="2400" dirty="0" smtClean="0"/>
            </a:br>
            <a:endParaRPr lang="en-US" sz="2400" dirty="0" smtClean="0"/>
          </a:p>
          <a:p>
            <a:pPr marL="171450" indent="-57150">
              <a:buNone/>
            </a:pPr>
            <a:endParaRPr lang="en-US" sz="2400" dirty="0" smtClean="0"/>
          </a:p>
          <a:p>
            <a:pPr marL="171450" indent="-57150">
              <a:buNone/>
            </a:pPr>
            <a:endParaRPr lang="en-US" sz="2400" dirty="0" smtClean="0"/>
          </a:p>
          <a:p>
            <a:pPr marL="171450" indent="-57150">
              <a:buNone/>
            </a:pPr>
            <a:endParaRPr lang="en-US" sz="2400" dirty="0" smtClean="0"/>
          </a:p>
          <a:p>
            <a:pPr marL="171450" indent="-57150">
              <a:buNone/>
            </a:pPr>
            <a:endParaRPr lang="en-US" sz="2400" dirty="0" smtClean="0"/>
          </a:p>
          <a:p>
            <a:pPr marL="171450" indent="-57150">
              <a:buNone/>
            </a:pPr>
            <a:endParaRPr lang="en-US" sz="2400" dirty="0" smtClean="0"/>
          </a:p>
          <a:p>
            <a:pPr marL="171450" indent="-57150">
              <a:buNone/>
            </a:pPr>
            <a:endParaRPr lang="en-US" sz="2400" dirty="0" smtClean="0"/>
          </a:p>
          <a:p>
            <a:pPr marL="171450" indent="-57150">
              <a:buNone/>
            </a:pPr>
            <a:endParaRPr lang="en-US" sz="2400" dirty="0" smtClean="0"/>
          </a:p>
          <a:p>
            <a:pPr marL="171450" indent="-57150">
              <a:buNone/>
            </a:pPr>
            <a:endParaRPr lang="en-US" sz="2400" dirty="0" smtClean="0"/>
          </a:p>
          <a:p>
            <a:pPr marL="171450" indent="-57150">
              <a:buNone/>
            </a:pPr>
            <a:endParaRPr lang="en-US" sz="2400" dirty="0" smtClean="0"/>
          </a:p>
          <a:p>
            <a:pPr marL="171450" indent="-57150">
              <a:buNone/>
            </a:pPr>
            <a:endParaRPr lang="en-US" sz="2400" dirty="0" smtClean="0"/>
          </a:p>
          <a:p>
            <a:pPr marL="171450" indent="-57150">
              <a:buNone/>
            </a:pPr>
            <a:endParaRPr lang="en-US" sz="2400" dirty="0" smtClean="0"/>
          </a:p>
          <a:p>
            <a:pPr marL="171450" indent="-57150">
              <a:buNone/>
            </a:pPr>
            <a:endParaRPr lang="en-US" sz="2400" dirty="0" smtClean="0"/>
          </a:p>
          <a:p>
            <a:pPr marL="171450" indent="-57150">
              <a:buNone/>
            </a:pPr>
            <a:endParaRPr lang="en-US" sz="2400" dirty="0" smtClean="0"/>
          </a:p>
          <a:p>
            <a:pPr marL="171450" indent="-57150">
              <a:buNone/>
            </a:pPr>
            <a:endParaRPr lang="en-US" sz="2400" dirty="0" smtClean="0"/>
          </a:p>
          <a:p>
            <a:pPr marL="171450" indent="-57150">
              <a:buNone/>
            </a:pPr>
            <a:endParaRPr lang="en-US" sz="2400" dirty="0" smtClean="0"/>
          </a:p>
          <a:p>
            <a:pPr marL="171450" indent="-57150">
              <a:buNone/>
            </a:pPr>
            <a:endParaRPr lang="en-US" sz="2400" dirty="0" smtClean="0"/>
          </a:p>
          <a:p>
            <a:pPr marL="171450" indent="-57150">
              <a:buNone/>
            </a:pPr>
            <a:endParaRPr lang="en-US" sz="2400" dirty="0" smtClean="0"/>
          </a:p>
          <a:p>
            <a:pPr marL="171450" indent="-57150">
              <a:buNone/>
            </a:pPr>
            <a:endParaRPr lang="en-US" sz="2400" dirty="0" smtClean="0"/>
          </a:p>
          <a:p>
            <a:pPr marL="171450" indent="-57150">
              <a:buNone/>
            </a:pPr>
            <a:endParaRPr lang="en-US" sz="2400" dirty="0" smtClean="0"/>
          </a:p>
          <a:p>
            <a:pPr marL="171450" indent="-57150">
              <a:buNone/>
            </a:pPr>
            <a:endParaRPr lang="en-US" sz="2400" dirty="0" smtClean="0"/>
          </a:p>
          <a:p>
            <a:pPr marL="171450" indent="-57150">
              <a:buNone/>
            </a:pPr>
            <a:endParaRPr lang="en-US" sz="2400" dirty="0" smtClean="0"/>
          </a:p>
          <a:p>
            <a:pPr marL="171450" indent="-57150">
              <a:buNone/>
            </a:pPr>
            <a:endParaRPr lang="en-US" sz="2400" dirty="0" smtClean="0"/>
          </a:p>
          <a:p>
            <a:pPr marL="171450" indent="-57150">
              <a:buNone/>
            </a:pPr>
            <a:endParaRPr lang="en-US" sz="2400" dirty="0" smtClean="0"/>
          </a:p>
          <a:p>
            <a:pPr marL="171450" indent="-57150">
              <a:buNone/>
            </a:pPr>
            <a:endParaRPr lang="en-US" sz="2400" dirty="0" smtClean="0"/>
          </a:p>
          <a:p>
            <a:pPr marL="171450" indent="-57150">
              <a:buNone/>
            </a:pPr>
            <a:endParaRPr lang="en-US" sz="2400" dirty="0" smtClean="0"/>
          </a:p>
          <a:p>
            <a:pPr marL="171450" indent="-57150">
              <a:buNone/>
            </a:pPr>
            <a:endParaRPr lang="en-US" sz="2400" dirty="0" smtClean="0"/>
          </a:p>
          <a:p>
            <a:pPr marL="171450" indent="-57150">
              <a:buNone/>
            </a:pPr>
            <a:endParaRPr lang="en-US" sz="2400" dirty="0" smtClean="0"/>
          </a:p>
        </p:txBody>
      </p:sp>
      <p:pic>
        <p:nvPicPr>
          <p:cNvPr id="24" name="Picture 23" descr="leethical1.jpg"/>
          <p:cNvPicPr>
            <a:picLocks noChangeAspect="1"/>
          </p:cNvPicPr>
          <p:nvPr/>
        </p:nvPicPr>
        <p:blipFill>
          <a:blip r:embed="rId2"/>
          <a:stretch>
            <a:fillRect/>
          </a:stretch>
        </p:blipFill>
        <p:spPr>
          <a:xfrm>
            <a:off x="5791200" y="2057400"/>
            <a:ext cx="2720037" cy="4419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ACA </a:t>
            </a:r>
            <a:r>
              <a:rPr lang="en-US" dirty="0" smtClean="0"/>
              <a:t>Ethics </a:t>
            </a:r>
            <a:r>
              <a:rPr lang="en-US" dirty="0" smtClean="0"/>
              <a:t>Statements Regarding Consultation </a:t>
            </a:r>
            <a:endParaRPr lang="en-US" dirty="0"/>
          </a:p>
        </p:txBody>
      </p:sp>
      <p:sp>
        <p:nvSpPr>
          <p:cNvPr id="6" name="Content Placeholder 5"/>
          <p:cNvSpPr>
            <a:spLocks noGrp="1"/>
          </p:cNvSpPr>
          <p:nvPr>
            <p:ph sz="half" idx="1"/>
          </p:nvPr>
        </p:nvSpPr>
        <p:spPr>
          <a:xfrm>
            <a:off x="457200" y="1676400"/>
            <a:ext cx="4114800" cy="5181600"/>
          </a:xfrm>
        </p:spPr>
        <p:txBody>
          <a:bodyPr>
            <a:noAutofit/>
          </a:bodyPr>
          <a:lstStyle/>
          <a:p>
            <a:pPr marL="0" indent="0">
              <a:buNone/>
            </a:pPr>
            <a:r>
              <a:rPr lang="en-US" sz="2000" dirty="0" smtClean="0">
                <a:latin typeface="Times New Roman" pitchFamily="18" charset="0"/>
                <a:cs typeface="Times New Roman" pitchFamily="18" charset="0"/>
              </a:rPr>
              <a:t>"Counselors take reasonable steps to consult with other counselors or related professionals when they have questions regarding their ethical obligations or professional practice.“        (Section C.2.e )</a:t>
            </a:r>
            <a:br>
              <a:rPr lang="en-US" sz="2000" dirty="0" smtClean="0">
                <a:latin typeface="Times New Roman" pitchFamily="18" charset="0"/>
                <a:cs typeface="Times New Roman" pitchFamily="18" charset="0"/>
              </a:rPr>
            </a:br>
            <a:endParaRPr lang="en-US" sz="2000" dirty="0" smtClean="0">
              <a:latin typeface="Times New Roman" pitchFamily="18" charset="0"/>
              <a:cs typeface="Times New Roman" pitchFamily="18" charset="0"/>
            </a:endParaRPr>
          </a:p>
          <a:p>
            <a:pPr marL="0" lvl="1" indent="0">
              <a:buNone/>
            </a:pPr>
            <a:r>
              <a:rPr lang="en-US" sz="2000" dirty="0" smtClean="0">
                <a:latin typeface="Times New Roman" pitchFamily="18" charset="0"/>
                <a:cs typeface="Times New Roman" pitchFamily="18" charset="0"/>
              </a:rPr>
              <a:t>"Counselors strive to resolve ethical dilemmas with direct and open communication among all parties involved and seek consultations with colleagues and supervisors when necessary"  (Section H, Introduction )</a:t>
            </a:r>
            <a:br>
              <a:rPr lang="en-US" sz="2000" dirty="0" smtClean="0">
                <a:latin typeface="Times New Roman" pitchFamily="18" charset="0"/>
                <a:cs typeface="Times New Roman" pitchFamily="18" charset="0"/>
              </a:rPr>
            </a:br>
            <a:endParaRPr lang="en-US" sz="2000" dirty="0">
              <a:latin typeface="Times New Roman" pitchFamily="18" charset="0"/>
              <a:cs typeface="Times New Roman" pitchFamily="18" charset="0"/>
            </a:endParaRPr>
          </a:p>
        </p:txBody>
      </p:sp>
      <p:sp>
        <p:nvSpPr>
          <p:cNvPr id="7" name="Content Placeholder 6"/>
          <p:cNvSpPr>
            <a:spLocks noGrp="1"/>
          </p:cNvSpPr>
          <p:nvPr>
            <p:ph sz="half" idx="2"/>
          </p:nvPr>
        </p:nvSpPr>
        <p:spPr>
          <a:xfrm>
            <a:off x="4876800" y="2133600"/>
            <a:ext cx="3810000" cy="3276600"/>
          </a:xfrm>
        </p:spPr>
        <p:txBody>
          <a:bodyPr>
            <a:normAutofit fontScale="70000" lnSpcReduction="20000"/>
          </a:bodyPr>
          <a:lstStyle/>
          <a:p>
            <a:pPr marL="171450" indent="-34925">
              <a:buNone/>
            </a:pPr>
            <a:r>
              <a:rPr lang="en-US" sz="3200" dirty="0" smtClean="0">
                <a:latin typeface="Times New Roman" pitchFamily="18" charset="0"/>
                <a:cs typeface="Times New Roman" pitchFamily="18" charset="0"/>
              </a:rPr>
              <a:t>	"When uncertain as to whether a particular situation or course of action may be in violation of the </a:t>
            </a:r>
            <a:r>
              <a:rPr lang="en-US" sz="3200" i="1" dirty="0" smtClean="0">
                <a:latin typeface="Times New Roman" pitchFamily="18" charset="0"/>
                <a:cs typeface="Times New Roman" pitchFamily="18" charset="0"/>
              </a:rPr>
              <a:t>ACA Code of Ethics</a:t>
            </a:r>
            <a:r>
              <a:rPr lang="en-US" sz="3200" dirty="0" smtClean="0">
                <a:latin typeface="Times New Roman" pitchFamily="18" charset="0"/>
                <a:cs typeface="Times New Roman" pitchFamily="18" charset="0"/>
              </a:rPr>
              <a:t>, counselors consult with other counselors who are knowledgeable about ethics and the </a:t>
            </a:r>
            <a:r>
              <a:rPr lang="en-US" sz="3200" i="1" dirty="0" smtClean="0">
                <a:latin typeface="Times New Roman" pitchFamily="18" charset="0"/>
                <a:cs typeface="Times New Roman" pitchFamily="18" charset="0"/>
              </a:rPr>
              <a:t>ACA Code of Ethics,</a:t>
            </a:r>
            <a:r>
              <a:rPr lang="en-US" sz="3200" dirty="0" smtClean="0">
                <a:latin typeface="Times New Roman" pitchFamily="18" charset="0"/>
                <a:cs typeface="Times New Roman" pitchFamily="18" charset="0"/>
              </a:rPr>
              <a:t> with colleagues, or with appropriate authorities.“ </a:t>
            </a:r>
            <a:r>
              <a:rPr lang="en-US" sz="2900" dirty="0" smtClean="0">
                <a:latin typeface="Times New Roman" pitchFamily="18" charset="0"/>
                <a:cs typeface="Times New Roman" pitchFamily="18" charset="0"/>
              </a:rPr>
              <a:t>(SectionH.2.d)</a:t>
            </a:r>
            <a:endParaRPr lang="en-US" sz="29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Additional Benefits of Consultation</a:t>
            </a:r>
            <a:endParaRPr lang="en-US" dirty="0"/>
          </a:p>
        </p:txBody>
      </p:sp>
      <p:sp>
        <p:nvSpPr>
          <p:cNvPr id="3" name="Content Placeholder 2"/>
          <p:cNvSpPr>
            <a:spLocks noGrp="1"/>
          </p:cNvSpPr>
          <p:nvPr>
            <p:ph sz="half" idx="1"/>
          </p:nvPr>
        </p:nvSpPr>
        <p:spPr/>
        <p:txBody>
          <a:bodyPr/>
          <a:lstStyle/>
          <a:p>
            <a:endParaRPr lang="en-US"/>
          </a:p>
        </p:txBody>
      </p:sp>
      <p:sp>
        <p:nvSpPr>
          <p:cNvPr id="4" name="Content Placeholder 3"/>
          <p:cNvSpPr>
            <a:spLocks noGrp="1"/>
          </p:cNvSpPr>
          <p:nvPr>
            <p:ph sz="half" idx="2"/>
          </p:nvPr>
        </p:nvSpPr>
        <p:spPr/>
        <p:txBody>
          <a:bodyPr/>
          <a:lstStyle/>
          <a:p>
            <a:endParaRPr 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sz="4000" dirty="0" smtClean="0"/>
              <a:t>Weighing Legal and Ethical Options and Consequences</a:t>
            </a:r>
            <a:endParaRPr lang="en-US" sz="4000" dirty="0"/>
          </a:p>
        </p:txBody>
      </p:sp>
      <p:sp>
        <p:nvSpPr>
          <p:cNvPr id="16" name="Content Placeholder 15"/>
          <p:cNvSpPr>
            <a:spLocks noGrp="1"/>
          </p:cNvSpPr>
          <p:nvPr>
            <p:ph sz="half" idx="1"/>
          </p:nvPr>
        </p:nvSpPr>
        <p:spPr/>
        <p:txBody>
          <a:bodyPr>
            <a:normAutofit fontScale="92500" lnSpcReduction="10000"/>
          </a:bodyPr>
          <a:lstStyle/>
          <a:p>
            <a:pPr>
              <a:buNone/>
            </a:pPr>
            <a:r>
              <a:rPr lang="en-US" dirty="0" smtClean="0"/>
              <a:t>Mark can choose among</a:t>
            </a:r>
          </a:p>
          <a:p>
            <a:pPr>
              <a:buNone/>
            </a:pPr>
            <a:r>
              <a:rPr lang="en-US" dirty="0" smtClean="0"/>
              <a:t>several possible courses</a:t>
            </a:r>
          </a:p>
          <a:p>
            <a:pPr>
              <a:buNone/>
            </a:pPr>
            <a:r>
              <a:rPr lang="en-US" dirty="0" smtClean="0"/>
              <a:t>of </a:t>
            </a:r>
            <a:r>
              <a:rPr lang="en-US" dirty="0" smtClean="0"/>
              <a:t>action</a:t>
            </a:r>
            <a:r>
              <a:rPr lang="en-US" dirty="0" smtClean="0"/>
              <a:t> </a:t>
            </a:r>
            <a:r>
              <a:rPr lang="en-US" dirty="0" smtClean="0"/>
              <a:t>which are both</a:t>
            </a:r>
          </a:p>
          <a:p>
            <a:pPr>
              <a:buNone/>
            </a:pPr>
            <a:r>
              <a:rPr lang="en-US" dirty="0" smtClean="0"/>
              <a:t>legal and ethical.</a:t>
            </a:r>
            <a:endParaRPr lang="en-US" dirty="0"/>
          </a:p>
        </p:txBody>
      </p:sp>
      <p:sp>
        <p:nvSpPr>
          <p:cNvPr id="17" name="Content Placeholder 16"/>
          <p:cNvSpPr>
            <a:spLocks noGrp="1"/>
          </p:cNvSpPr>
          <p:nvPr>
            <p:ph sz="half" idx="2"/>
          </p:nvPr>
        </p:nvSpPr>
        <p:spPr/>
        <p:txBody>
          <a:bodyPr>
            <a:normAutofit fontScale="92500" lnSpcReduction="10000"/>
          </a:bodyPr>
          <a:lstStyle/>
          <a:p>
            <a:pPr marL="651510" indent="-514350">
              <a:buAutoNum type="alphaUcParenR"/>
            </a:pPr>
            <a:r>
              <a:rPr lang="en-US" dirty="0" smtClean="0"/>
              <a:t>He can choose to counsel Peter on improving his relationship with his partner, Rick.</a:t>
            </a:r>
          </a:p>
          <a:p>
            <a:pPr marL="651510" indent="-514350">
              <a:buNone/>
            </a:pPr>
            <a:endParaRPr lang="en-US" dirty="0" smtClean="0"/>
          </a:p>
          <a:p>
            <a:pPr marL="651510" indent="-514350">
              <a:buNone/>
            </a:pPr>
            <a:r>
              <a:rPr lang="en-US" dirty="0" smtClean="0"/>
              <a:t> 	If he chooses this pathway, he must do so with the intention of upholding his legal and ethical obligations to the client.</a:t>
            </a:r>
            <a:br>
              <a:rPr lang="en-US" dirty="0" smtClean="0"/>
            </a:br>
            <a:endParaRPr lang="en-US" dirty="0"/>
          </a:p>
        </p:txBody>
      </p:sp>
      <p:pic>
        <p:nvPicPr>
          <p:cNvPr id="26" name="Picture 25" descr="counselor with yellow arrows.jpg"/>
          <p:cNvPicPr>
            <a:picLocks noChangeAspect="1"/>
          </p:cNvPicPr>
          <p:nvPr/>
        </p:nvPicPr>
        <p:blipFill>
          <a:blip r:embed="rId2"/>
          <a:stretch>
            <a:fillRect/>
          </a:stretch>
        </p:blipFill>
        <p:spPr>
          <a:xfrm>
            <a:off x="685800" y="3886200"/>
            <a:ext cx="3124200" cy="2133600"/>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Actions Should Mark Take if he chooses to counsel Peter?</a:t>
            </a:r>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610600" cy="1143000"/>
          </a:xfrm>
        </p:spPr>
        <p:txBody>
          <a:bodyPr>
            <a:normAutofit fontScale="90000"/>
          </a:bodyPr>
          <a:lstStyle/>
          <a:p>
            <a:r>
              <a:rPr lang="en-US" sz="3600" b="1" dirty="0" smtClean="0">
                <a:latin typeface="Times New Roman" pitchFamily="18" charset="0"/>
                <a:cs typeface="Times New Roman" pitchFamily="18" charset="0"/>
              </a:rPr>
              <a:t>A Framework for Ethical Decision </a:t>
            </a:r>
            <a:r>
              <a:rPr lang="en-US" sz="3600" b="1" dirty="0" smtClean="0"/>
              <a:t>Making</a:t>
            </a:r>
            <a:endParaRPr lang="en-US" sz="3600" b="1" dirty="0"/>
          </a:p>
        </p:txBody>
      </p:sp>
      <p:sp>
        <p:nvSpPr>
          <p:cNvPr id="3" name="Content Placeholder 2"/>
          <p:cNvSpPr>
            <a:spLocks noGrp="1"/>
          </p:cNvSpPr>
          <p:nvPr>
            <p:ph idx="1"/>
          </p:nvPr>
        </p:nvSpPr>
        <p:spPr>
          <a:xfrm>
            <a:off x="762000" y="1447800"/>
            <a:ext cx="8229600" cy="4373563"/>
          </a:xfrm>
        </p:spPr>
        <p:txBody>
          <a:bodyPr>
            <a:normAutofit/>
          </a:bodyPr>
          <a:lstStyle/>
          <a:p>
            <a:pPr lvl="0"/>
            <a:r>
              <a:rPr lang="en-US" dirty="0" smtClean="0">
                <a:latin typeface="Times New Roman" pitchFamily="18" charset="0"/>
                <a:cs typeface="Times New Roman" pitchFamily="18" charset="0"/>
              </a:rPr>
              <a:t>Define </a:t>
            </a:r>
            <a:r>
              <a:rPr lang="en-US" dirty="0">
                <a:latin typeface="Times New Roman" pitchFamily="18" charset="0"/>
                <a:cs typeface="Times New Roman" pitchFamily="18" charset="0"/>
              </a:rPr>
              <a:t>the </a:t>
            </a:r>
            <a:r>
              <a:rPr lang="en-US" dirty="0" smtClean="0">
                <a:latin typeface="Times New Roman" pitchFamily="18" charset="0"/>
                <a:cs typeface="Times New Roman" pitchFamily="18" charset="0"/>
              </a:rPr>
              <a:t>Problem/Dilemma</a:t>
            </a:r>
            <a:endParaRPr lang="en-US" dirty="0">
              <a:latin typeface="Times New Roman" pitchFamily="18" charset="0"/>
              <a:cs typeface="Times New Roman" pitchFamily="18" charset="0"/>
            </a:endParaRPr>
          </a:p>
          <a:p>
            <a:pPr lvl="0"/>
            <a:r>
              <a:rPr lang="en-US" dirty="0">
                <a:latin typeface="Times New Roman" pitchFamily="18" charset="0"/>
                <a:cs typeface="Times New Roman" pitchFamily="18" charset="0"/>
              </a:rPr>
              <a:t>Identify Relevant </a:t>
            </a:r>
            <a:r>
              <a:rPr lang="en-US" dirty="0" smtClean="0">
                <a:latin typeface="Times New Roman" pitchFamily="18" charset="0"/>
                <a:cs typeface="Times New Roman" pitchFamily="18" charset="0"/>
              </a:rPr>
              <a:t>Variables</a:t>
            </a:r>
            <a:endParaRPr lang="en-US" dirty="0">
              <a:latin typeface="Times New Roman" pitchFamily="18" charset="0"/>
              <a:cs typeface="Times New Roman" pitchFamily="18" charset="0"/>
            </a:endParaRPr>
          </a:p>
          <a:p>
            <a:pPr lvl="0"/>
            <a:r>
              <a:rPr lang="en-US" dirty="0">
                <a:latin typeface="Times New Roman" pitchFamily="18" charset="0"/>
                <a:cs typeface="Times New Roman" pitchFamily="18" charset="0"/>
              </a:rPr>
              <a:t>Ascertain Law, Ethics Codes and </a:t>
            </a:r>
            <a:r>
              <a:rPr lang="en-US" dirty="0" smtClean="0">
                <a:latin typeface="Times New Roman" pitchFamily="18" charset="0"/>
                <a:cs typeface="Times New Roman" pitchFamily="18" charset="0"/>
              </a:rPr>
              <a:t>Policy</a:t>
            </a:r>
            <a:endParaRPr lang="en-US" dirty="0">
              <a:latin typeface="Times New Roman" pitchFamily="18" charset="0"/>
              <a:cs typeface="Times New Roman" pitchFamily="18" charset="0"/>
            </a:endParaRPr>
          </a:p>
          <a:p>
            <a:pPr lvl="0"/>
            <a:r>
              <a:rPr lang="en-US" dirty="0">
                <a:latin typeface="Times New Roman" pitchFamily="18" charset="0"/>
                <a:cs typeface="Times New Roman" pitchFamily="18" charset="0"/>
              </a:rPr>
              <a:t>Consider Personal </a:t>
            </a:r>
            <a:r>
              <a:rPr lang="en-US" dirty="0" smtClean="0">
                <a:latin typeface="Times New Roman" pitchFamily="18" charset="0"/>
                <a:cs typeface="Times New Roman" pitchFamily="18" charset="0"/>
              </a:rPr>
              <a:t>Influences</a:t>
            </a:r>
            <a:endParaRPr lang="en-US" dirty="0">
              <a:latin typeface="Times New Roman" pitchFamily="18" charset="0"/>
              <a:cs typeface="Times New Roman" pitchFamily="18" charset="0"/>
            </a:endParaRPr>
          </a:p>
          <a:p>
            <a:pPr lvl="0"/>
            <a:r>
              <a:rPr lang="en-US" dirty="0">
                <a:latin typeface="Times New Roman" pitchFamily="18" charset="0"/>
                <a:cs typeface="Times New Roman" pitchFamily="18" charset="0"/>
              </a:rPr>
              <a:t>Obtain Outside </a:t>
            </a:r>
            <a:r>
              <a:rPr lang="en-US" dirty="0" smtClean="0">
                <a:latin typeface="Times New Roman" pitchFamily="18" charset="0"/>
                <a:cs typeface="Times New Roman" pitchFamily="18" charset="0"/>
              </a:rPr>
              <a:t>Perspective</a:t>
            </a:r>
            <a:endParaRPr lang="en-US" dirty="0">
              <a:latin typeface="Times New Roman" pitchFamily="18" charset="0"/>
              <a:cs typeface="Times New Roman" pitchFamily="18" charset="0"/>
            </a:endParaRPr>
          </a:p>
          <a:p>
            <a:pPr lvl="0"/>
            <a:r>
              <a:rPr lang="en-US" dirty="0">
                <a:latin typeface="Times New Roman" pitchFamily="18" charset="0"/>
                <a:cs typeface="Times New Roman" pitchFamily="18" charset="0"/>
              </a:rPr>
              <a:t>Weigh Options and </a:t>
            </a:r>
            <a:r>
              <a:rPr lang="en-US" dirty="0" smtClean="0">
                <a:latin typeface="Times New Roman" pitchFamily="18" charset="0"/>
                <a:cs typeface="Times New Roman" pitchFamily="18" charset="0"/>
              </a:rPr>
              <a:t>Consequences</a:t>
            </a:r>
            <a:endParaRPr lang="en-US" dirty="0">
              <a:latin typeface="Times New Roman" pitchFamily="18" charset="0"/>
              <a:cs typeface="Times New Roman" pitchFamily="18" charset="0"/>
            </a:endParaRPr>
          </a:p>
          <a:p>
            <a:pPr lvl="0"/>
            <a:r>
              <a:rPr lang="en-US" dirty="0">
                <a:latin typeface="Times New Roman" pitchFamily="18" charset="0"/>
                <a:cs typeface="Times New Roman" pitchFamily="18" charset="0"/>
              </a:rPr>
              <a:t>Decide and Take </a:t>
            </a:r>
            <a:r>
              <a:rPr lang="en-US" dirty="0" smtClean="0">
                <a:latin typeface="Times New Roman" pitchFamily="18" charset="0"/>
                <a:cs typeface="Times New Roman" pitchFamily="18" charset="0"/>
              </a:rPr>
              <a:t>Action</a:t>
            </a:r>
            <a:endParaRPr lang="en-US" dirty="0">
              <a:latin typeface="Times New Roman" pitchFamily="18" charset="0"/>
              <a:cs typeface="Times New Roman" pitchFamily="18" charset="0"/>
            </a:endParaRPr>
          </a:p>
          <a:p>
            <a:pPr lvl="0"/>
            <a:r>
              <a:rPr lang="en-US" dirty="0">
                <a:latin typeface="Times New Roman" pitchFamily="18" charset="0"/>
                <a:cs typeface="Times New Roman" pitchFamily="18" charset="0"/>
              </a:rPr>
              <a:t>Document Decision-Making and </a:t>
            </a:r>
            <a:r>
              <a:rPr lang="en-US" dirty="0" smtClean="0">
                <a:latin typeface="Times New Roman" pitchFamily="18" charset="0"/>
                <a:cs typeface="Times New Roman" pitchFamily="18" charset="0"/>
              </a:rPr>
              <a:t>Follow-up</a:t>
            </a:r>
            <a:endParaRPr lang="en-US" dirty="0">
              <a:latin typeface="Times New Roman" pitchFamily="18" charset="0"/>
              <a:cs typeface="Times New Roman" pitchFamily="18" charset="0"/>
            </a:endParaRPr>
          </a:p>
          <a:p>
            <a:endParaRPr lang="en-US" dirty="0">
              <a:latin typeface="Times New Roman" pitchFamily="18" charset="0"/>
              <a:cs typeface="Times New Roman" pitchFamily="18" charset="0"/>
            </a:endParaRPr>
          </a:p>
        </p:txBody>
      </p:sp>
      <p:sp>
        <p:nvSpPr>
          <p:cNvPr id="5" name="TextBox 4"/>
          <p:cNvSpPr txBox="1"/>
          <p:nvPr/>
        </p:nvSpPr>
        <p:spPr>
          <a:xfrm>
            <a:off x="4038600" y="5943600"/>
            <a:ext cx="4495800" cy="369332"/>
          </a:xfrm>
          <a:prstGeom prst="rect">
            <a:avLst/>
          </a:prstGeom>
          <a:noFill/>
        </p:spPr>
        <p:txBody>
          <a:bodyPr wrap="square" rtlCol="0">
            <a:spAutoFit/>
          </a:bodyPr>
          <a:lstStyle/>
          <a:p>
            <a:r>
              <a:rPr lang="en-US" dirty="0" smtClean="0">
                <a:solidFill>
                  <a:srgbClr val="FFFF00"/>
                </a:solidFill>
                <a:latin typeface="Times New Roman" pitchFamily="18" charset="0"/>
                <a:cs typeface="Times New Roman" pitchFamily="18" charset="0"/>
              </a:rPr>
              <a:t>Dana Add Citation here:  Wheeler and others</a:t>
            </a:r>
            <a:endParaRPr lang="en-US" dirty="0">
              <a:solidFill>
                <a:srgbClr val="FFFF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sz="4000" dirty="0" smtClean="0"/>
              <a:t>Weighing Legal and Ethical Options and Consequences</a:t>
            </a:r>
            <a:endParaRPr lang="en-US" sz="4000" dirty="0"/>
          </a:p>
        </p:txBody>
      </p:sp>
      <p:sp>
        <p:nvSpPr>
          <p:cNvPr id="16" name="Content Placeholder 15"/>
          <p:cNvSpPr>
            <a:spLocks noGrp="1"/>
          </p:cNvSpPr>
          <p:nvPr>
            <p:ph sz="half" idx="1"/>
          </p:nvPr>
        </p:nvSpPr>
        <p:spPr/>
        <p:txBody>
          <a:bodyPr>
            <a:normAutofit fontScale="85000" lnSpcReduction="20000"/>
          </a:bodyPr>
          <a:lstStyle/>
          <a:p>
            <a:pPr>
              <a:buNone/>
            </a:pPr>
            <a:r>
              <a:rPr lang="en-US" dirty="0" smtClean="0"/>
              <a:t>Mark can choose among</a:t>
            </a:r>
          </a:p>
          <a:p>
            <a:pPr>
              <a:buNone/>
            </a:pPr>
            <a:r>
              <a:rPr lang="en-US" dirty="0" smtClean="0"/>
              <a:t>several possible courses</a:t>
            </a:r>
          </a:p>
          <a:p>
            <a:pPr>
              <a:buNone/>
            </a:pPr>
            <a:r>
              <a:rPr lang="en-US" dirty="0" smtClean="0"/>
              <a:t>of </a:t>
            </a:r>
            <a:r>
              <a:rPr lang="en-US" dirty="0" smtClean="0"/>
              <a:t>action which are both </a:t>
            </a:r>
          </a:p>
          <a:p>
            <a:pPr>
              <a:buNone/>
            </a:pPr>
            <a:r>
              <a:rPr lang="en-US" dirty="0" smtClean="0"/>
              <a:t>l</a:t>
            </a:r>
            <a:r>
              <a:rPr lang="en-US" dirty="0" smtClean="0"/>
              <a:t>egal</a:t>
            </a:r>
            <a:r>
              <a:rPr lang="en-US" dirty="0" smtClean="0"/>
              <a:t> </a:t>
            </a:r>
            <a:r>
              <a:rPr lang="en-US" dirty="0" smtClean="0"/>
              <a:t>and ethical.</a:t>
            </a:r>
            <a:endParaRPr lang="en-US" dirty="0"/>
          </a:p>
        </p:txBody>
      </p:sp>
      <p:sp>
        <p:nvSpPr>
          <p:cNvPr id="17" name="Content Placeholder 16"/>
          <p:cNvSpPr>
            <a:spLocks noGrp="1"/>
          </p:cNvSpPr>
          <p:nvPr>
            <p:ph sz="half" idx="2"/>
          </p:nvPr>
        </p:nvSpPr>
        <p:spPr/>
        <p:txBody>
          <a:bodyPr>
            <a:normAutofit fontScale="85000" lnSpcReduction="20000"/>
          </a:bodyPr>
          <a:lstStyle/>
          <a:p>
            <a:pPr marL="651510" indent="-514350">
              <a:buNone/>
            </a:pPr>
            <a:r>
              <a:rPr lang="en-US" dirty="0" smtClean="0"/>
              <a:t>B)    </a:t>
            </a:r>
            <a:r>
              <a:rPr lang="en-US" dirty="0" smtClean="0"/>
              <a:t>He </a:t>
            </a:r>
            <a:r>
              <a:rPr lang="en-US" dirty="0" smtClean="0"/>
              <a:t>can choose to refer Peter to another counselor who is more competent to provide the services requested.</a:t>
            </a:r>
          </a:p>
          <a:p>
            <a:pPr marL="651510" indent="-514350">
              <a:buNone/>
            </a:pPr>
            <a:endParaRPr lang="en-US" dirty="0" smtClean="0"/>
          </a:p>
          <a:p>
            <a:pPr marL="651510" indent="-514350">
              <a:buNone/>
            </a:pPr>
            <a:r>
              <a:rPr lang="en-US" dirty="0" smtClean="0"/>
              <a:t> 	If he chooses this pathway, he must do so with the intention of upholding his legal and ethical obligations to the client. He cannot refer the client solely because his own values conflict with the values of the client.</a:t>
            </a:r>
            <a:endParaRPr lang="en-US" dirty="0"/>
          </a:p>
        </p:txBody>
      </p:sp>
      <p:pic>
        <p:nvPicPr>
          <p:cNvPr id="6" name="Picture 5" descr="yin yang picture.jpg"/>
          <p:cNvPicPr>
            <a:picLocks noChangeAspect="1"/>
          </p:cNvPicPr>
          <p:nvPr/>
        </p:nvPicPr>
        <p:blipFill>
          <a:blip r:embed="rId2"/>
          <a:stretch>
            <a:fillRect/>
          </a:stretch>
        </p:blipFill>
        <p:spPr>
          <a:xfrm>
            <a:off x="685800" y="3352800"/>
            <a:ext cx="2438400" cy="236220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Actions Should Mark Take if he chooses to refer Peter?</a:t>
            </a:r>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Actions Should Mark Take In Any Case?</a:t>
            </a:r>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457200"/>
            <a:ext cx="8229600" cy="1143000"/>
          </a:xfrm>
        </p:spPr>
        <p:txBody>
          <a:bodyPr>
            <a:normAutofit fontScale="90000"/>
          </a:bodyPr>
          <a:lstStyle/>
          <a:p>
            <a:r>
              <a:rPr lang="en-US" dirty="0" smtClean="0"/>
              <a:t>What Should Mark Decide to Do?</a:t>
            </a:r>
            <a:r>
              <a:rPr lang="en-US" dirty="0" smtClean="0"/>
              <a:t/>
            </a:r>
            <a:br>
              <a:rPr lang="en-US" dirty="0" smtClean="0"/>
            </a:br>
            <a:endParaRPr lang="en-US" dirty="0"/>
          </a:p>
        </p:txBody>
      </p:sp>
      <p:sp>
        <p:nvSpPr>
          <p:cNvPr id="6" name="Content Placeholder 5"/>
          <p:cNvSpPr>
            <a:spLocks noGrp="1"/>
          </p:cNvSpPr>
          <p:nvPr>
            <p:ph idx="1"/>
          </p:nvPr>
        </p:nvSpPr>
        <p:spPr/>
        <p:txBody>
          <a:bodyPr/>
          <a:lstStyle/>
          <a:p>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Document Decision-Making and Follow-up</a:t>
            </a:r>
            <a:endParaRPr 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latin typeface="Times New Roman" pitchFamily="18" charset="0"/>
                <a:cs typeface="Times New Roman" pitchFamily="18" charset="0"/>
              </a:rPr>
              <a:t>Problem Definition</a:t>
            </a:r>
            <a:endParaRPr lang="en-US" sz="4000" dirty="0">
              <a:latin typeface="Times New Roman" pitchFamily="18" charset="0"/>
              <a:cs typeface="Times New Roman" pitchFamily="18" charset="0"/>
            </a:endParaRPr>
          </a:p>
        </p:txBody>
      </p:sp>
      <p:sp>
        <p:nvSpPr>
          <p:cNvPr id="3" name="Content Placeholder 2"/>
          <p:cNvSpPr>
            <a:spLocks noGrp="1"/>
          </p:cNvSpPr>
          <p:nvPr>
            <p:ph idx="1"/>
          </p:nvPr>
        </p:nvSpPr>
        <p:spPr>
          <a:xfrm>
            <a:off x="533400" y="1295400"/>
            <a:ext cx="7772400" cy="5181600"/>
          </a:xfrm>
        </p:spPr>
        <p:txBody>
          <a:bodyPr>
            <a:normAutofit/>
          </a:bodyPr>
          <a:lstStyle/>
          <a:p>
            <a:pPr>
              <a:buNone/>
            </a:pPr>
            <a:r>
              <a:rPr lang="en-US" dirty="0" smtClean="0"/>
              <a:t>	</a:t>
            </a:r>
            <a:r>
              <a:rPr lang="en-US" dirty="0" smtClean="0">
                <a:latin typeface="Times New Roman" pitchFamily="18" charset="0"/>
                <a:cs typeface="Times New Roman" pitchFamily="18" charset="0"/>
              </a:rPr>
              <a:t>Mark Hopkins' values pose an ethical dilemma for counseling his client, Peter Hall, about his homosexual relationship with his partner. The core problem is the clinician's values are in conflict with the client's values, and this problem has legal, ethical, clinical, professional, and moral dimensions</a:t>
            </a:r>
          </a:p>
          <a:p>
            <a:pPr>
              <a:buNone/>
            </a:pPr>
            <a:endParaRPr lang="en-US" sz="1000" dirty="0" smtClean="0">
              <a:latin typeface="Times New Roman" pitchFamily="18" charset="0"/>
              <a:cs typeface="Times New Roman" pitchFamily="18" charset="0"/>
            </a:endParaRPr>
          </a:p>
          <a:p>
            <a:pPr>
              <a:buNone/>
            </a:pPr>
            <a:r>
              <a:rPr lang="en-US" dirty="0" smtClean="0">
                <a:latin typeface="Times New Roman" pitchFamily="18" charset="0"/>
                <a:cs typeface="Times New Roman" pitchFamily="18" charset="0"/>
              </a:rPr>
              <a:t> 	If Mark imposes his own values on his client, either actively or passively, he will not be able to meet the standards of care mandated by the law and the counseling profession.</a:t>
            </a: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Problem Definition</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a:xfrm>
            <a:off x="533400" y="1371600"/>
            <a:ext cx="7848600" cy="5257800"/>
          </a:xfrm>
        </p:spPr>
        <p:txBody>
          <a:bodyPr>
            <a:normAutofit fontScale="85000" lnSpcReduction="10000"/>
          </a:bodyPr>
          <a:lstStyle/>
          <a:p>
            <a:pPr>
              <a:buNone/>
            </a:pPr>
            <a:r>
              <a:rPr lang="en-US" sz="3800" dirty="0" smtClean="0"/>
              <a:t>	</a:t>
            </a:r>
            <a:r>
              <a:rPr lang="en-US" sz="3300" dirty="0" smtClean="0">
                <a:latin typeface="Times New Roman" pitchFamily="18" charset="0"/>
                <a:cs typeface="Times New Roman" pitchFamily="18" charset="0"/>
              </a:rPr>
              <a:t>It is unknown the extent to which Mark is aware of his values and how these values affect his clinical work. There is a risk that Mark could impose his values, either actively or passively, and in so doing, harm to his client. It is possible, however for counselors like Mark to engage in clinical practice with “nonjudgmental and accepting attitudes, regardless of [their] own value system.” </a:t>
            </a:r>
          </a:p>
          <a:p>
            <a:endParaRPr lang="en-US" dirty="0" smtClean="0">
              <a:latin typeface="Times New Roman" pitchFamily="18" charset="0"/>
              <a:cs typeface="Times New Roman" pitchFamily="18" charset="0"/>
            </a:endParaRPr>
          </a:p>
          <a:p>
            <a:pPr lvl="1">
              <a:buNone/>
            </a:pPr>
            <a:r>
              <a:rPr lang="en-US" dirty="0" smtClean="0">
                <a:solidFill>
                  <a:srgbClr val="FFFF00"/>
                </a:solidFill>
                <a:latin typeface="Times New Roman" pitchFamily="18" charset="0"/>
                <a:cs typeface="Times New Roman" pitchFamily="18" charset="0"/>
              </a:rPr>
              <a:t> (Fix this citation, including original source. Corey </a:t>
            </a:r>
            <a:r>
              <a:rPr lang="en-US" i="1" dirty="0" smtClean="0">
                <a:solidFill>
                  <a:srgbClr val="FFFF00"/>
                </a:solidFill>
                <a:latin typeface="Times New Roman" pitchFamily="18" charset="0"/>
                <a:cs typeface="Times New Roman" pitchFamily="18" charset="0"/>
              </a:rPr>
              <a:t>et al</a:t>
            </a:r>
            <a:r>
              <a:rPr lang="en-US" dirty="0" smtClean="0">
                <a:solidFill>
                  <a:srgbClr val="FFFF00"/>
                </a:solidFill>
                <a:latin typeface="Times New Roman" pitchFamily="18" charset="0"/>
                <a:cs typeface="Times New Roman" pitchFamily="18" charset="0"/>
              </a:rPr>
              <a:t>, p.</a:t>
            </a:r>
          </a:p>
          <a:p>
            <a:pPr lvl="1">
              <a:buNone/>
            </a:pPr>
            <a:r>
              <a:rPr lang="en-US" dirty="0" smtClean="0">
                <a:solidFill>
                  <a:srgbClr val="FFFF00"/>
                </a:solidFill>
                <a:latin typeface="Times New Roman" pitchFamily="18" charset="0"/>
                <a:cs typeface="Times New Roman" pitchFamily="18" charset="0"/>
              </a:rPr>
              <a:t>139).</a:t>
            </a:r>
            <a:r>
              <a:rPr lang="en-US" dirty="0" smtClean="0"/>
              <a:t/>
            </a:r>
            <a:br>
              <a:rPr lang="en-US" dirty="0" smtClean="0"/>
            </a:br>
            <a:r>
              <a:rPr lang="en-US" dirty="0" smtClean="0"/>
              <a:t/>
            </a:r>
            <a:br>
              <a:rPr lang="en-US" dirty="0" smtClean="0"/>
            </a:b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Legal Dimensions of the Problem</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pPr marL="547688" indent="-33338">
              <a:buNone/>
            </a:pPr>
            <a:r>
              <a:rPr lang="en-US" dirty="0" smtClean="0">
                <a:latin typeface="Times New Roman" pitchFamily="18" charset="0"/>
                <a:cs typeface="Times New Roman" pitchFamily="18" charset="0"/>
              </a:rPr>
              <a:t>Maryland law stipulates that “A counselor may</a:t>
            </a:r>
          </a:p>
          <a:p>
            <a:pPr marL="547688" indent="-33338">
              <a:buNone/>
            </a:pPr>
            <a:r>
              <a:rPr lang="en-US" dirty="0" smtClean="0">
                <a:latin typeface="Times New Roman" pitchFamily="18" charset="0"/>
                <a:cs typeface="Times New Roman" pitchFamily="18" charset="0"/>
              </a:rPr>
              <a:t>not:</a:t>
            </a:r>
          </a:p>
          <a:p>
            <a:pPr marL="547688" indent="-33338">
              <a:buNone/>
            </a:pPr>
            <a:r>
              <a:rPr lang="en-US" sz="1000" dirty="0" smtClean="0">
                <a:latin typeface="Times New Roman" pitchFamily="18" charset="0"/>
                <a:cs typeface="Times New Roman" pitchFamily="18" charset="0"/>
              </a:rPr>
              <a:t/>
            </a:r>
            <a:br>
              <a:rPr lang="en-US" sz="1000" dirty="0" smtClean="0">
                <a:latin typeface="Times New Roman" pitchFamily="18" charset="0"/>
                <a:cs typeface="Times New Roman" pitchFamily="18" charset="0"/>
              </a:rPr>
            </a:br>
            <a:r>
              <a:rPr lang="en-US" dirty="0" smtClean="0">
                <a:latin typeface="Times New Roman" pitchFamily="18" charset="0"/>
                <a:cs typeface="Times New Roman" pitchFamily="18" charset="0"/>
              </a:rPr>
              <a:t>(a) Place or participate in placing clients in positions that  may result in damaging the interests and the welfare of clients…</a:t>
            </a:r>
            <a:br>
              <a:rPr lang="en-US" dirty="0" smtClean="0">
                <a:latin typeface="Times New Roman" pitchFamily="18" charset="0"/>
                <a:cs typeface="Times New Roman" pitchFamily="18" charset="0"/>
              </a:rPr>
            </a:br>
            <a:endParaRPr lang="en-US" sz="1000" dirty="0" smtClean="0">
              <a:latin typeface="Times New Roman" pitchFamily="18" charset="0"/>
              <a:cs typeface="Times New Roman" pitchFamily="18" charset="0"/>
            </a:endParaRPr>
          </a:p>
          <a:p>
            <a:pPr marL="547688" indent="-33338">
              <a:buNone/>
            </a:pPr>
            <a:r>
              <a:rPr lang="en-US" dirty="0" smtClean="0">
                <a:latin typeface="Times New Roman" pitchFamily="18" charset="0"/>
                <a:cs typeface="Times New Roman" pitchFamily="18" charset="0"/>
              </a:rPr>
              <a:t>	(b) Condone or engage in discrimination based on …sexual orientation…”. </a:t>
            </a:r>
            <a:br>
              <a:rPr lang="en-US" dirty="0" smtClean="0">
                <a:latin typeface="Times New Roman" pitchFamily="18" charset="0"/>
                <a:cs typeface="Times New Roman" pitchFamily="18" charset="0"/>
              </a:rPr>
            </a:br>
            <a:r>
              <a:rPr lang="en-US" dirty="0" smtClean="0">
                <a:latin typeface="Times New Roman" pitchFamily="18" charset="0"/>
                <a:cs typeface="Times New Roman" pitchFamily="18" charset="0"/>
              </a:rPr>
              <a:t>						</a:t>
            </a:r>
            <a:r>
              <a:rPr lang="en-US" sz="1800" dirty="0" smtClean="0">
                <a:latin typeface="Times New Roman" pitchFamily="18" charset="0"/>
                <a:cs typeface="Times New Roman" pitchFamily="18" charset="0"/>
              </a:rPr>
              <a:t>(COMAR, 10.58.03.05.05)</a:t>
            </a:r>
            <a:endParaRPr lang="en-US" sz="18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2148840"/>
            <a:ext cx="8229600" cy="4709160"/>
          </a:xfrm>
        </p:spPr>
        <p:txBody>
          <a:bodyPr/>
          <a:lstStyle/>
          <a:p>
            <a:pPr marL="547688" indent="-33338">
              <a:buNone/>
            </a:pPr>
            <a:r>
              <a:rPr lang="en-US" dirty="0" smtClean="0">
                <a:latin typeface="Times New Roman" pitchFamily="18" charset="0"/>
                <a:cs typeface="Times New Roman" pitchFamily="18" charset="0"/>
              </a:rPr>
              <a:t>"Ethics represents </a:t>
            </a:r>
            <a:r>
              <a:rPr lang="en-US" dirty="0" err="1" smtClean="0">
                <a:latin typeface="Times New Roman" pitchFamily="18" charset="0"/>
                <a:cs typeface="Times New Roman" pitchFamily="18" charset="0"/>
              </a:rPr>
              <a:t>aspirational</a:t>
            </a:r>
            <a:r>
              <a:rPr lang="en-US" dirty="0" smtClean="0">
                <a:latin typeface="Times New Roman" pitchFamily="18" charset="0"/>
                <a:cs typeface="Times New Roman" pitchFamily="18" charset="0"/>
              </a:rPr>
              <a:t> goals, or the maximum or ideal standards set by the profession, and they are enforced by professional associations, national certification boards, and government boards that regulate professions" </a:t>
            </a:r>
          </a:p>
          <a:p>
            <a:pPr lvl="1">
              <a:buNone/>
            </a:pPr>
            <a:r>
              <a:rPr lang="en-US" dirty="0" smtClean="0">
                <a:solidFill>
                  <a:srgbClr val="FF0000"/>
                </a:solidFill>
                <a:latin typeface="Times New Roman" pitchFamily="18" charset="0"/>
                <a:cs typeface="Times New Roman" pitchFamily="18" charset="0"/>
              </a:rPr>
              <a:t>			(</a:t>
            </a:r>
            <a:r>
              <a:rPr lang="en-US" dirty="0" smtClean="0">
                <a:solidFill>
                  <a:srgbClr val="FFFF00"/>
                </a:solidFill>
                <a:latin typeface="Times New Roman" pitchFamily="18" charset="0"/>
                <a:cs typeface="Times New Roman" pitchFamily="18" charset="0"/>
              </a:rPr>
              <a:t>Incorrect citation style Corey et al, p. 14)</a:t>
            </a:r>
            <a:r>
              <a:rPr lang="en-US" dirty="0" smtClean="0">
                <a:latin typeface="Times New Roman" pitchFamily="18" charset="0"/>
                <a:cs typeface="Times New Roman" pitchFamily="18" charset="0"/>
              </a:rPr>
              <a:t/>
            </a:r>
            <a:br>
              <a:rPr lang="en-US" dirty="0" smtClean="0">
                <a:latin typeface="Times New Roman" pitchFamily="18" charset="0"/>
                <a:cs typeface="Times New Roman" pitchFamily="18" charset="0"/>
              </a:rPr>
            </a:br>
            <a:r>
              <a:rPr lang="en-US" dirty="0" smtClean="0"/>
              <a:t/>
            </a:r>
            <a:br>
              <a:rPr lang="en-US" dirty="0" smtClean="0"/>
            </a:br>
            <a:endParaRPr lang="en-US" dirty="0"/>
          </a:p>
        </p:txBody>
      </p:sp>
      <p:sp>
        <p:nvSpPr>
          <p:cNvPr id="2" name="Title 1"/>
          <p:cNvSpPr>
            <a:spLocks noGrp="1"/>
          </p:cNvSpPr>
          <p:nvPr>
            <p:ph type="title"/>
          </p:nvPr>
        </p:nvSpPr>
        <p:spPr>
          <a:xfrm>
            <a:off x="457200" y="533400"/>
            <a:ext cx="8229600" cy="1371600"/>
          </a:xfrm>
        </p:spPr>
        <p:txBody>
          <a:bodyPr>
            <a:normAutofit fontScale="90000"/>
          </a:bodyPr>
          <a:lstStyle/>
          <a:p>
            <a:pPr marL="457200" indent="-457200"/>
            <a:r>
              <a:rPr lang="en-US" dirty="0" smtClean="0">
                <a:latin typeface="Times New Roman" pitchFamily="18" charset="0"/>
                <a:cs typeface="Times New Roman" pitchFamily="18" charset="0"/>
              </a:rPr>
              <a:t>          Ethical Dimensions of the   Problem</a:t>
            </a:r>
            <a:r>
              <a:rPr lang="en-US" dirty="0" smtClean="0"/>
              <a:t/>
            </a:r>
            <a:br>
              <a:rPr lang="en-US" dirty="0" smtClean="0"/>
            </a:br>
            <a:endParaRPr lang="en-US" dirty="0"/>
          </a:p>
        </p:txBody>
      </p:sp>
      <p:pic>
        <p:nvPicPr>
          <p:cNvPr id="7" name="Picture 6" descr="thinker closeup again.jpg"/>
          <p:cNvPicPr>
            <a:picLocks noChangeAspect="1"/>
          </p:cNvPicPr>
          <p:nvPr/>
        </p:nvPicPr>
        <p:blipFill>
          <a:blip r:embed="rId2"/>
          <a:stretch>
            <a:fillRect/>
          </a:stretch>
        </p:blipFill>
        <p:spPr>
          <a:xfrm>
            <a:off x="914400" y="533400"/>
            <a:ext cx="1428750" cy="1076325"/>
          </a:xfrm>
          <a:prstGeom prst="roundRect">
            <a:avLst>
              <a:gd name="adj" fmla="val 8594"/>
            </a:avLst>
          </a:prstGeom>
          <a:solidFill>
            <a:srgbClr val="FFFFFF">
              <a:shade val="85000"/>
            </a:srgbClr>
          </a:solidFill>
          <a:ln>
            <a:noFill/>
          </a:ln>
          <a:effectLst>
            <a:innerShdw blurRad="63500" dist="50800" dir="10800000">
              <a:prstClr val="black">
                <a:alpha val="50000"/>
              </a:prstClr>
            </a:innerShdw>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latin typeface="Times New Roman" pitchFamily="18" charset="0"/>
                <a:cs typeface="Times New Roman" pitchFamily="18" charset="0"/>
              </a:rPr>
              <a:t>Ethical Dimensions</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a:xfrm>
            <a:off x="457200" y="1295400"/>
            <a:ext cx="8382000" cy="5257800"/>
          </a:xfrm>
        </p:spPr>
        <p:txBody>
          <a:bodyPr>
            <a:noAutofit/>
          </a:bodyPr>
          <a:lstStyle/>
          <a:p>
            <a:pPr marL="547688" indent="-33338">
              <a:buNone/>
            </a:pPr>
            <a:r>
              <a:rPr lang="en-US" sz="2400" dirty="0" smtClean="0">
                <a:latin typeface="Times New Roman" pitchFamily="18" charset="0"/>
                <a:cs typeface="Times New Roman" pitchFamily="18" charset="0"/>
              </a:rPr>
              <a:t>There are two central points in the ACA Code of Ethics that apply to Mark’s dilemma:</a:t>
            </a:r>
            <a:br>
              <a:rPr lang="en-US" sz="2400" dirty="0" smtClean="0">
                <a:latin typeface="Times New Roman" pitchFamily="18" charset="0"/>
                <a:cs typeface="Times New Roman" pitchFamily="18" charset="0"/>
              </a:rPr>
            </a:br>
            <a:endParaRPr lang="en-US" sz="1000" dirty="0" smtClean="0">
              <a:latin typeface="Times New Roman" pitchFamily="18" charset="0"/>
              <a:cs typeface="Times New Roman" pitchFamily="18" charset="0"/>
            </a:endParaRPr>
          </a:p>
          <a:p>
            <a:pPr>
              <a:buNone/>
            </a:pPr>
            <a:r>
              <a:rPr lang="en-US" sz="2400" dirty="0" smtClean="0">
                <a:latin typeface="Times New Roman" pitchFamily="18" charset="0"/>
                <a:cs typeface="Times New Roman" pitchFamily="18" charset="0"/>
              </a:rPr>
              <a:t>	</a:t>
            </a:r>
            <a:r>
              <a:rPr lang="en-US" sz="2400" b="1" dirty="0" smtClean="0">
                <a:solidFill>
                  <a:schemeClr val="bg2">
                    <a:lumMod val="40000"/>
                    <a:lumOff val="60000"/>
                  </a:schemeClr>
                </a:solidFill>
                <a:latin typeface="Times New Roman" pitchFamily="18" charset="0"/>
                <a:cs typeface="Times New Roman" pitchFamily="18" charset="0"/>
              </a:rPr>
              <a:t>Avoiding Harm</a:t>
            </a:r>
            <a:r>
              <a:rPr lang="en-US" sz="2400" dirty="0" smtClean="0">
                <a:latin typeface="Times New Roman" pitchFamily="18" charset="0"/>
                <a:cs typeface="Times New Roman" pitchFamily="18" charset="0"/>
              </a:rPr>
              <a:t/>
            </a:r>
            <a:br>
              <a:rPr lang="en-US" sz="2400" dirty="0" smtClean="0">
                <a:latin typeface="Times New Roman" pitchFamily="18" charset="0"/>
                <a:cs typeface="Times New Roman" pitchFamily="18" charset="0"/>
              </a:rPr>
            </a:br>
            <a:r>
              <a:rPr lang="en-US" sz="1000" dirty="0" smtClean="0">
                <a:latin typeface="Times New Roman" pitchFamily="18" charset="0"/>
                <a:cs typeface="Times New Roman" pitchFamily="18" charset="0"/>
              </a:rPr>
              <a:t/>
            </a:r>
            <a:br>
              <a:rPr lang="en-US" sz="1000" dirty="0" smtClean="0">
                <a:latin typeface="Times New Roman" pitchFamily="18" charset="0"/>
                <a:cs typeface="Times New Roman" pitchFamily="18" charset="0"/>
              </a:rPr>
            </a:br>
            <a:r>
              <a:rPr lang="en-US" sz="2400" dirty="0" smtClean="0">
                <a:latin typeface="Times New Roman" pitchFamily="18" charset="0"/>
                <a:cs typeface="Times New Roman" pitchFamily="18" charset="0"/>
              </a:rPr>
              <a:t>“Counselors act to avoid harming their clients … and to minimize or to remedy unavoidable or unanticipated harm.” (ACA Code, A.4.a)</a:t>
            </a:r>
            <a:br>
              <a:rPr lang="en-US" sz="2400" dirty="0" smtClean="0">
                <a:latin typeface="Times New Roman" pitchFamily="18" charset="0"/>
                <a:cs typeface="Times New Roman" pitchFamily="18" charset="0"/>
              </a:rPr>
            </a:br>
            <a:r>
              <a:rPr lang="en-US" sz="1000" dirty="0" smtClean="0">
                <a:latin typeface="Times New Roman" pitchFamily="18" charset="0"/>
                <a:cs typeface="Times New Roman" pitchFamily="18" charset="0"/>
              </a:rPr>
              <a:t/>
            </a:r>
            <a:br>
              <a:rPr lang="en-US" sz="1000" dirty="0" smtClean="0">
                <a:latin typeface="Times New Roman" pitchFamily="18" charset="0"/>
                <a:cs typeface="Times New Roman" pitchFamily="18" charset="0"/>
              </a:rPr>
            </a:br>
            <a:r>
              <a:rPr lang="en-US" sz="2400" b="1" dirty="0" smtClean="0">
                <a:solidFill>
                  <a:schemeClr val="accent1">
                    <a:lumMod val="40000"/>
                    <a:lumOff val="60000"/>
                  </a:schemeClr>
                </a:solidFill>
                <a:latin typeface="Times New Roman" pitchFamily="18" charset="0"/>
                <a:cs typeface="Times New Roman" pitchFamily="18" charset="0"/>
              </a:rPr>
              <a:t>Personal Values </a:t>
            </a:r>
            <a:r>
              <a:rPr lang="en-US" sz="2400" dirty="0" smtClean="0">
                <a:latin typeface="Times New Roman" pitchFamily="18" charset="0"/>
                <a:cs typeface="Times New Roman" pitchFamily="18" charset="0"/>
              </a:rPr>
              <a:t/>
            </a:r>
            <a:br>
              <a:rPr lang="en-US" sz="2400" dirty="0" smtClean="0">
                <a:latin typeface="Times New Roman" pitchFamily="18" charset="0"/>
                <a:cs typeface="Times New Roman" pitchFamily="18" charset="0"/>
              </a:rPr>
            </a:br>
            <a:r>
              <a:rPr lang="en-US" sz="1000" dirty="0" smtClean="0">
                <a:latin typeface="Times New Roman" pitchFamily="18" charset="0"/>
                <a:cs typeface="Times New Roman" pitchFamily="18" charset="0"/>
              </a:rPr>
              <a:t/>
            </a:r>
            <a:br>
              <a:rPr lang="en-US" sz="1000" dirty="0" smtClean="0">
                <a:latin typeface="Times New Roman" pitchFamily="18" charset="0"/>
                <a:cs typeface="Times New Roman" pitchFamily="18" charset="0"/>
              </a:rPr>
            </a:br>
            <a:r>
              <a:rPr lang="en-US" sz="2400" dirty="0" smtClean="0">
                <a:latin typeface="Times New Roman" pitchFamily="18" charset="0"/>
                <a:cs typeface="Times New Roman" pitchFamily="18" charset="0"/>
              </a:rPr>
              <a:t>“Counselors are aware of their own values, attitudes, beliefs, and behaviors and avoid imposing values that are inconsistent with counseling goals. Counselors respect the diversity of clients….” (ACA Code, A.4.b.) </a:t>
            </a:r>
            <a:br>
              <a:rPr lang="en-US" sz="2400" dirty="0" smtClean="0">
                <a:latin typeface="Times New Roman" pitchFamily="18" charset="0"/>
                <a:cs typeface="Times New Roman" pitchFamily="18" charset="0"/>
              </a:rPr>
            </a:br>
            <a:endParaRPr lang="en-US" sz="2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Professional Dimensions of the Problem:  The Setting</a:t>
            </a:r>
            <a:endParaRPr lang="en-US" dirty="0"/>
          </a:p>
        </p:txBody>
      </p:sp>
      <p:sp>
        <p:nvSpPr>
          <p:cNvPr id="3" name="Content Placeholder 2"/>
          <p:cNvSpPr>
            <a:spLocks noGrp="1"/>
          </p:cNvSpPr>
          <p:nvPr>
            <p:ph idx="1"/>
          </p:nvPr>
        </p:nvSpPr>
        <p:spPr>
          <a:xfrm>
            <a:off x="457200" y="1752600"/>
            <a:ext cx="8229600" cy="4709160"/>
          </a:xfrm>
        </p:spPr>
        <p:txBody>
          <a:bodyPr>
            <a:normAutofit fontScale="92500" lnSpcReduction="10000"/>
          </a:bodyPr>
          <a:lstStyle/>
          <a:p>
            <a:pPr>
              <a:buNone/>
            </a:pPr>
            <a:r>
              <a:rPr lang="en-US" dirty="0" smtClean="0"/>
              <a:t>	Mark Hopkins is employed by a private </a:t>
            </a:r>
            <a:r>
              <a:rPr lang="en-US" dirty="0" smtClean="0"/>
              <a:t>Christian </a:t>
            </a:r>
            <a:r>
              <a:rPr lang="en-US" dirty="0" smtClean="0"/>
              <a:t>counseling center.</a:t>
            </a:r>
            <a:r>
              <a:rPr lang="en-US" dirty="0" smtClean="0"/>
              <a:t/>
            </a:r>
            <a:br>
              <a:rPr lang="en-US" dirty="0" smtClean="0"/>
            </a:br>
            <a:endParaRPr lang="en-US" dirty="0" smtClean="0"/>
          </a:p>
          <a:p>
            <a:pPr>
              <a:buNone/>
            </a:pPr>
            <a:r>
              <a:rPr lang="en-US" dirty="0" smtClean="0"/>
              <a:t>	Hermann </a:t>
            </a:r>
            <a:r>
              <a:rPr lang="en-US" dirty="0" smtClean="0"/>
              <a:t>and </a:t>
            </a:r>
            <a:r>
              <a:rPr lang="en-US" dirty="0" err="1" smtClean="0"/>
              <a:t>Herlihy</a:t>
            </a:r>
            <a:r>
              <a:rPr lang="en-US" dirty="0" smtClean="0"/>
              <a:t> (2006) suggest that counselors “might choose to work in </a:t>
            </a:r>
            <a:r>
              <a:rPr lang="en-US" dirty="0" smtClean="0"/>
              <a:t>settings </a:t>
            </a:r>
            <a:r>
              <a:rPr lang="en-US" dirty="0" smtClean="0"/>
              <a:t>that are compatible with their values” (Corey </a:t>
            </a:r>
            <a:r>
              <a:rPr lang="en-US" i="1" dirty="0" smtClean="0"/>
              <a:t>et al</a:t>
            </a:r>
            <a:r>
              <a:rPr lang="en-US" dirty="0" smtClean="0"/>
              <a:t>, p. 140). It is not known if Mark’s religious philosophy and belief is “compatible with” the values of this counseling center.</a:t>
            </a:r>
            <a:br>
              <a:rPr lang="en-US" dirty="0" smtClean="0"/>
            </a:br>
            <a:r>
              <a:rPr lang="en-US" dirty="0" smtClean="0"/>
              <a:t/>
            </a:r>
            <a:br>
              <a:rPr lang="en-US" dirty="0" smtClean="0"/>
            </a:br>
            <a:r>
              <a:rPr lang="en-US" dirty="0" smtClean="0"/>
              <a:t/>
            </a:r>
            <a:br>
              <a:rPr lang="en-US" dirty="0" smtClean="0"/>
            </a:br>
            <a:endParaRPr lang="en-US" dirty="0">
              <a:solidFill>
                <a:srgbClr val="FFFF00"/>
              </a:solidFill>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910</TotalTime>
  <Words>1154</Words>
  <Application>Microsoft Office PowerPoint</Application>
  <PresentationFormat>On-screen Show (4:3)</PresentationFormat>
  <Paragraphs>190</Paragraphs>
  <Slides>35</Slides>
  <Notes>2</Notes>
  <HiddenSlides>0</HiddenSlides>
  <MMClips>0</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Apex</vt:lpstr>
      <vt:lpstr>Working with Homosexual Clients:</vt:lpstr>
      <vt:lpstr>Ethical and Legal Standards of Care in Counseling: What Should Mark Do?</vt:lpstr>
      <vt:lpstr>A Framework for Ethical Decision Making</vt:lpstr>
      <vt:lpstr>Problem Definition</vt:lpstr>
      <vt:lpstr>Problem Definition</vt:lpstr>
      <vt:lpstr>Legal Dimensions of the Problem</vt:lpstr>
      <vt:lpstr>          Ethical Dimensions of the   Problem </vt:lpstr>
      <vt:lpstr>Ethical Dimensions</vt:lpstr>
      <vt:lpstr>Professional Dimensions of the Problem:  The Setting</vt:lpstr>
      <vt:lpstr>Professional Dimensions of the Problem: Disclosure</vt:lpstr>
      <vt:lpstr>Moral Dimensions</vt:lpstr>
      <vt:lpstr>What are the Relevant Variables?</vt:lpstr>
      <vt:lpstr>More Variables</vt:lpstr>
      <vt:lpstr>More Variables</vt:lpstr>
      <vt:lpstr>Corey et al Comment:</vt:lpstr>
      <vt:lpstr>What does the Law Say?</vt:lpstr>
      <vt:lpstr>Among the Reasons the Case was Dismissed</vt:lpstr>
      <vt:lpstr>A Supporting Supreme Court Decision</vt:lpstr>
      <vt:lpstr>Summary of Laws and Court   Decisions Affecting the Therapist</vt:lpstr>
      <vt:lpstr>Refusal to counsel a homosexual client is also grounds for malpractice</vt:lpstr>
      <vt:lpstr>What does this mean for Mark?</vt:lpstr>
      <vt:lpstr>He Can Refer His Client for the Right Reasons</vt:lpstr>
      <vt:lpstr>He Can Refer His Client for the Right Reasons</vt:lpstr>
      <vt:lpstr>What are the Relevant Personal Issues?</vt:lpstr>
      <vt:lpstr>Obtaining an Outside Perspective</vt:lpstr>
      <vt:lpstr>ACA Ethics Statements Regarding Consultation </vt:lpstr>
      <vt:lpstr>Additional Benefits of Consultation</vt:lpstr>
      <vt:lpstr>Weighing Legal and Ethical Options and Consequences</vt:lpstr>
      <vt:lpstr>What Actions Should Mark Take if he chooses to counsel Peter?</vt:lpstr>
      <vt:lpstr>Weighing Legal and Ethical Options and Consequences</vt:lpstr>
      <vt:lpstr>What Actions Should Mark Take if he chooses to refer Peter?</vt:lpstr>
      <vt:lpstr>What Actions Should Mark Take In Any Case?</vt:lpstr>
      <vt:lpstr>What Should Mark Decide to Do? </vt:lpstr>
      <vt:lpstr>Document Decision-Making and Follow-up</vt:lpstr>
      <vt:lpstr>REFERENCES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dana</dc:creator>
  <cp:lastModifiedBy>dana</cp:lastModifiedBy>
  <cp:revision>100</cp:revision>
  <dcterms:created xsi:type="dcterms:W3CDTF">2010-06-06T18:35:08Z</dcterms:created>
  <dcterms:modified xsi:type="dcterms:W3CDTF">2010-06-08T02:42:09Z</dcterms:modified>
</cp:coreProperties>
</file>